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Roboto Medium"/>
      <p:regular r:id="rId17"/>
    </p:embeddedFont>
    <p:embeddedFont>
      <p:font typeface="Roboto Medium"/>
      <p:regular r:id="rId18"/>
    </p:embeddedFont>
    <p:embeddedFont>
      <p:font typeface="Roboto Medium"/>
      <p:regular r:id="rId19"/>
    </p:embeddedFont>
    <p:embeddedFont>
      <p:font typeface="Roboto Medium"/>
      <p:regular r:id="rId20"/>
    </p:embeddedFont>
    <p:embeddedFont>
      <p:font typeface="Roboto"/>
      <p:regular r:id="rId21"/>
    </p:embeddedFont>
    <p:embeddedFont>
      <p:font typeface="Roboto"/>
      <p:regular r:id="rId22"/>
    </p:embeddedFont>
    <p:embeddedFont>
      <p:font typeface="Roboto"/>
      <p:regular r:id="rId23"/>
    </p:embeddedFont>
    <p:embeddedFont>
      <p:font typeface="Robo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Plessu/Elektrogrosshandel" TargetMode="External"/><Relationship Id="rId1"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51986"/>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FFFFFF"/>
                </a:solidFill>
                <a:latin typeface="Roboto Medium" pitchFamily="34" charset="0"/>
                <a:ea typeface="Roboto Medium" pitchFamily="34" charset="-122"/>
                <a:cs typeface="Roboto Medium" pitchFamily="34" charset="-120"/>
              </a:rPr>
              <a:t>DOKUMENTATION: Elektrogroßhandel Graef</a:t>
            </a:r>
            <a:endParaRPr lang="en-US" sz="3900" dirty="0"/>
          </a:p>
        </p:txBody>
      </p:sp>
      <p:sp>
        <p:nvSpPr>
          <p:cNvPr id="4" name="Text 1"/>
          <p:cNvSpPr/>
          <p:nvPr/>
        </p:nvSpPr>
        <p:spPr>
          <a:xfrm>
            <a:off x="6280190" y="4089797"/>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Diese Dokumentation bietet einen umfassenden Einblick in die Entwicklung einer innovativen Anwendung für den fiktiven Elektrogroßhandel Graef. Sie richtet sich an Entwickler, Integratoren, Tester und technische Redakteure und beleuchtet die architektonischen Entscheidungen, technischen Details und Herausforderungen bei der Umsetzung eines modernen Warenwirtschaftssystems.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77240" y="659963"/>
            <a:ext cx="8267462" cy="607338"/>
          </a:xfrm>
          <a:prstGeom prst="rect">
            <a:avLst/>
          </a:prstGeom>
          <a:noFill/>
          <a:ln/>
        </p:spPr>
        <p:txBody>
          <a:bodyPr wrap="none" lIns="0" tIns="0" rIns="0" bIns="0" rtlCol="0" anchor="t"/>
          <a:lstStyle/>
          <a:p>
            <a:pPr algn="l" indent="0" marL="0">
              <a:lnSpc>
                <a:spcPts val="4750"/>
              </a:lnSpc>
              <a:buNone/>
            </a:pPr>
            <a:r>
              <a:rPr lang="en-US" sz="3800" dirty="0">
                <a:solidFill>
                  <a:srgbClr val="FFFFFF"/>
                </a:solidFill>
                <a:latin typeface="Roboto Medium" pitchFamily="34" charset="0"/>
                <a:ea typeface="Roboto Medium" pitchFamily="34" charset="-122"/>
                <a:cs typeface="Roboto Medium" pitchFamily="34" charset="-120"/>
              </a:rPr>
              <a:t>Weiterführende Ressourcen &amp; Kontakt</a:t>
            </a:r>
            <a:endParaRPr lang="en-US" sz="3800" dirty="0"/>
          </a:p>
        </p:txBody>
      </p:sp>
      <p:sp>
        <p:nvSpPr>
          <p:cNvPr id="3" name="Text 1"/>
          <p:cNvSpPr/>
          <p:nvPr/>
        </p:nvSpPr>
        <p:spPr>
          <a:xfrm>
            <a:off x="777240" y="1655921"/>
            <a:ext cx="13075920" cy="310872"/>
          </a:xfrm>
          <a:prstGeom prst="rect">
            <a:avLst/>
          </a:prstGeom>
          <a:noFill/>
          <a:ln/>
        </p:spPr>
        <p:txBody>
          <a:bodyPr wrap="none" lIns="0" tIns="0" rIns="0" bIns="0" rtlCol="0" anchor="t"/>
          <a:lstStyle/>
          <a:p>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Für einen tiefgehenden Einblick in das Projekt, den Quellcode und die detaillierten Dokumentationen stehen Ihnen folgende Ressourcen zur Verfügung:</a:t>
            </a:r>
            <a:endParaRPr lang="en-US" sz="1500" dirty="0"/>
          </a:p>
        </p:txBody>
      </p:sp>
      <p:pic>
        <p:nvPicPr>
          <p:cNvPr id="4" name="Image 0" descr="preencoded.png">    </p:cNvPr>
          <p:cNvPicPr>
            <a:picLocks noChangeAspect="1"/>
          </p:cNvPicPr>
          <p:nvPr/>
        </p:nvPicPr>
        <p:blipFill>
          <a:blip r:embed="rId1"/>
          <a:stretch>
            <a:fillRect/>
          </a:stretch>
        </p:blipFill>
        <p:spPr>
          <a:xfrm>
            <a:off x="777240" y="2185392"/>
            <a:ext cx="4196715" cy="2593658"/>
          </a:xfrm>
          <a:prstGeom prst="rect">
            <a:avLst/>
          </a:prstGeom>
        </p:spPr>
      </p:pic>
      <p:sp>
        <p:nvSpPr>
          <p:cNvPr id="5" name="Text 2"/>
          <p:cNvSpPr/>
          <p:nvPr/>
        </p:nvSpPr>
        <p:spPr>
          <a:xfrm>
            <a:off x="777240" y="4973360"/>
            <a:ext cx="2429113" cy="303609"/>
          </a:xfrm>
          <a:prstGeom prst="rect">
            <a:avLst/>
          </a:prstGeom>
          <a:noFill/>
          <a:ln/>
        </p:spPr>
        <p:txBody>
          <a:bodyPr wrap="none" lIns="0" tIns="0" rIns="0" bIns="0" rtlCol="0" anchor="t"/>
          <a:lstStyle/>
          <a:p>
            <a:pPr algn="l" indent="0" marL="0">
              <a:lnSpc>
                <a:spcPts val="2350"/>
              </a:lnSpc>
              <a:buNone/>
            </a:pPr>
            <a:r>
              <a:rPr lang="en-US" sz="1900" dirty="0">
                <a:solidFill>
                  <a:srgbClr val="CFD0D8"/>
                </a:solidFill>
                <a:latin typeface="Roboto Medium" pitchFamily="34" charset="0"/>
                <a:ea typeface="Roboto Medium" pitchFamily="34" charset="-122"/>
                <a:cs typeface="Roboto Medium" pitchFamily="34" charset="-120"/>
              </a:rPr>
              <a:t>GitHub Repository</a:t>
            </a:r>
            <a:endParaRPr lang="en-US" sz="1900" dirty="0"/>
          </a:p>
        </p:txBody>
      </p:sp>
      <p:sp>
        <p:nvSpPr>
          <p:cNvPr id="6" name="Text 3"/>
          <p:cNvSpPr/>
          <p:nvPr/>
        </p:nvSpPr>
        <p:spPr>
          <a:xfrm>
            <a:off x="777240" y="5393531"/>
            <a:ext cx="4196715" cy="1554361"/>
          </a:xfrm>
          <a:prstGeom prst="rect">
            <a:avLst/>
          </a:prstGeom>
          <a:noFill/>
          <a:ln/>
        </p:spPr>
        <p:txBody>
          <a:bodyPr wrap="square" lIns="0" tIns="0" rIns="0" bIns="0" rtlCol="0" anchor="t"/>
          <a:lstStyle/>
          <a:p>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Das komplette Projekt, inklusive aller Dateien und des Quellcodes, ist öffentlich auf GitHub zugänglich. Dort können Sie die gesamte Entwicklungshistorie verfolgen und die Implementierungen im Detail einsehen.</a:t>
            </a:r>
            <a:endParaRPr lang="en-US" sz="1500" dirty="0"/>
          </a:p>
        </p:txBody>
      </p:sp>
      <p:sp>
        <p:nvSpPr>
          <p:cNvPr id="7" name="Text 4"/>
          <p:cNvSpPr/>
          <p:nvPr/>
        </p:nvSpPr>
        <p:spPr>
          <a:xfrm>
            <a:off x="777240" y="7064454"/>
            <a:ext cx="4196715" cy="310872"/>
          </a:xfrm>
          <a:prstGeom prst="rect">
            <a:avLst/>
          </a:prstGeom>
          <a:noFill/>
          <a:ln/>
        </p:spPr>
        <p:txBody>
          <a:bodyPr wrap="none" lIns="0" tIns="0" rIns="0" bIns="0" rtlCol="0" anchor="t"/>
          <a:lstStyle/>
          <a:p>
            <a:pPr algn="l" indent="0" marL="0">
              <a:lnSpc>
                <a:spcPts val="2400"/>
              </a:lnSpc>
              <a:buNone/>
            </a:pPr>
            <a:r>
              <a:rPr lang="en-US" sz="1500" u="sng" dirty="0">
                <a:solidFill>
                  <a:srgbClr val="5A6ED8"/>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https://github.com/Plessu/Elektrogrosshandel</a:t>
            </a:r>
            <a:endParaRPr lang="en-US" sz="1500" dirty="0"/>
          </a:p>
        </p:txBody>
      </p:sp>
      <p:pic>
        <p:nvPicPr>
          <p:cNvPr id="8" name="Image 1" descr="preencoded.png">    </p:cNvPr>
          <p:cNvPicPr>
            <a:picLocks noChangeAspect="1"/>
          </p:cNvPicPr>
          <p:nvPr/>
        </p:nvPicPr>
        <p:blipFill>
          <a:blip r:embed="rId3"/>
          <a:stretch>
            <a:fillRect/>
          </a:stretch>
        </p:blipFill>
        <p:spPr>
          <a:xfrm>
            <a:off x="5216843" y="2185392"/>
            <a:ext cx="4196715" cy="2593658"/>
          </a:xfrm>
          <a:prstGeom prst="rect">
            <a:avLst/>
          </a:prstGeom>
        </p:spPr>
      </p:pic>
      <p:sp>
        <p:nvSpPr>
          <p:cNvPr id="9" name="Text 5"/>
          <p:cNvSpPr/>
          <p:nvPr/>
        </p:nvSpPr>
        <p:spPr>
          <a:xfrm>
            <a:off x="5216843" y="4973360"/>
            <a:ext cx="2964180" cy="303609"/>
          </a:xfrm>
          <a:prstGeom prst="rect">
            <a:avLst/>
          </a:prstGeom>
          <a:noFill/>
          <a:ln/>
        </p:spPr>
        <p:txBody>
          <a:bodyPr wrap="none" lIns="0" tIns="0" rIns="0" bIns="0" rtlCol="0" anchor="t"/>
          <a:lstStyle/>
          <a:p>
            <a:pPr algn="l" indent="0" marL="0">
              <a:lnSpc>
                <a:spcPts val="2350"/>
              </a:lnSpc>
              <a:buNone/>
            </a:pPr>
            <a:r>
              <a:rPr lang="en-US" sz="1900" dirty="0">
                <a:solidFill>
                  <a:srgbClr val="CFD0D8"/>
                </a:solidFill>
                <a:latin typeface="Roboto Medium" pitchFamily="34" charset="0"/>
                <a:ea typeface="Roboto Medium" pitchFamily="34" charset="-122"/>
                <a:cs typeface="Roboto Medium" pitchFamily="34" charset="-120"/>
              </a:rPr>
              <a:t>Technische Dokumentation</a:t>
            </a:r>
            <a:endParaRPr lang="en-US" sz="1900" dirty="0"/>
          </a:p>
        </p:txBody>
      </p:sp>
      <p:sp>
        <p:nvSpPr>
          <p:cNvPr id="10" name="Text 6"/>
          <p:cNvSpPr/>
          <p:nvPr/>
        </p:nvSpPr>
        <p:spPr>
          <a:xfrm>
            <a:off x="5216843" y="5393531"/>
            <a:ext cx="4196715" cy="2176105"/>
          </a:xfrm>
          <a:prstGeom prst="rect">
            <a:avLst/>
          </a:prstGeom>
          <a:noFill/>
          <a:ln/>
        </p:spPr>
        <p:txBody>
          <a:bodyPr wrap="square" lIns="0" tIns="0" rIns="0" bIns="0" rtlCol="0" anchor="t"/>
          <a:lstStyle/>
          <a:p>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Zu jedem Namespace gibt es passende </a:t>
            </a:r>
            <a:pPr algn="l" indent="0" marL="0">
              <a:lnSpc>
                <a:spcPts val="2400"/>
              </a:lnSpc>
              <a:buNone/>
            </a:pPr>
            <a:r>
              <a:rPr lang="en-US" sz="1500" b="1" dirty="0">
                <a:solidFill>
                  <a:srgbClr val="CFD0D8"/>
                </a:solidFill>
                <a:latin typeface="Roboto" pitchFamily="34" charset="0"/>
                <a:ea typeface="Roboto" pitchFamily="34" charset="-122"/>
                <a:cs typeface="Roboto" pitchFamily="34" charset="-120"/>
              </a:rPr>
              <a:t>__TO</a:t>
            </a:r>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 (Technical Overview) und </a:t>
            </a:r>
            <a:pPr algn="l" indent="0" marL="0">
              <a:lnSpc>
                <a:spcPts val="2400"/>
              </a:lnSpc>
              <a:buNone/>
            </a:pPr>
            <a:r>
              <a:rPr lang="en-US" sz="1500" b="1" dirty="0">
                <a:solidFill>
                  <a:srgbClr val="CFD0D8"/>
                </a:solidFill>
                <a:latin typeface="Roboto" pitchFamily="34" charset="0"/>
                <a:ea typeface="Roboto" pitchFamily="34" charset="-122"/>
                <a:cs typeface="Roboto" pitchFamily="34" charset="-120"/>
              </a:rPr>
              <a:t>__VI</a:t>
            </a:r>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-Dateien (Version Information). Diese bieten detaillierte technische Beschreibungen und eine Historie der vorgenommenen Änderungen, was das Verständnis der Designentscheidungen erleichtert.</a:t>
            </a:r>
            <a:endParaRPr lang="en-US" sz="1500" dirty="0"/>
          </a:p>
        </p:txBody>
      </p:sp>
      <p:pic>
        <p:nvPicPr>
          <p:cNvPr id="11" name="Image 2" descr="preencoded.png">    </p:cNvPr>
          <p:cNvPicPr>
            <a:picLocks noChangeAspect="1"/>
          </p:cNvPicPr>
          <p:nvPr/>
        </p:nvPicPr>
        <p:blipFill>
          <a:blip r:embed="rId4"/>
          <a:stretch>
            <a:fillRect/>
          </a:stretch>
        </p:blipFill>
        <p:spPr>
          <a:xfrm>
            <a:off x="9656445" y="2185392"/>
            <a:ext cx="4196715" cy="2593658"/>
          </a:xfrm>
          <a:prstGeom prst="rect">
            <a:avLst/>
          </a:prstGeom>
        </p:spPr>
      </p:pic>
      <p:sp>
        <p:nvSpPr>
          <p:cNvPr id="12" name="Text 7"/>
          <p:cNvSpPr/>
          <p:nvPr/>
        </p:nvSpPr>
        <p:spPr>
          <a:xfrm>
            <a:off x="9656445" y="4973360"/>
            <a:ext cx="2429113" cy="303609"/>
          </a:xfrm>
          <a:prstGeom prst="rect">
            <a:avLst/>
          </a:prstGeom>
          <a:noFill/>
          <a:ln/>
        </p:spPr>
        <p:txBody>
          <a:bodyPr wrap="none" lIns="0" tIns="0" rIns="0" bIns="0" rtlCol="0" anchor="t"/>
          <a:lstStyle/>
          <a:p>
            <a:pPr algn="l" indent="0" marL="0">
              <a:lnSpc>
                <a:spcPts val="2350"/>
              </a:lnSpc>
              <a:buNone/>
            </a:pPr>
            <a:r>
              <a:rPr lang="en-US" sz="1900" dirty="0">
                <a:solidFill>
                  <a:srgbClr val="CFD0D8"/>
                </a:solidFill>
                <a:latin typeface="Roboto Medium" pitchFamily="34" charset="0"/>
                <a:ea typeface="Roboto Medium" pitchFamily="34" charset="-122"/>
                <a:cs typeface="Roboto Medium" pitchFamily="34" charset="-120"/>
              </a:rPr>
              <a:t>Fragen &amp; Support</a:t>
            </a:r>
            <a:endParaRPr lang="en-US" sz="1900" dirty="0"/>
          </a:p>
        </p:txBody>
      </p:sp>
      <p:sp>
        <p:nvSpPr>
          <p:cNvPr id="13" name="Text 8"/>
          <p:cNvSpPr/>
          <p:nvPr/>
        </p:nvSpPr>
        <p:spPr>
          <a:xfrm>
            <a:off x="9656445" y="5393531"/>
            <a:ext cx="4196715" cy="1554361"/>
          </a:xfrm>
          <a:prstGeom prst="rect">
            <a:avLst/>
          </a:prstGeom>
          <a:noFill/>
          <a:ln/>
        </p:spPr>
        <p:txBody>
          <a:bodyPr wrap="square" lIns="0" tIns="0" rIns="0" bIns="0" rtlCol="0" anchor="t"/>
          <a:lstStyle/>
          <a:p>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Sollten Sie weitere Fragen zum Projekt, zur Implementierung oder zu den technischen Entscheidungen haben, stehe ich Ihnen jederzeit gerne zur Verfügung, um detaillierte Erläuterungen zu geben.</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07921" y="349091"/>
            <a:ext cx="6824424" cy="396716"/>
          </a:xfrm>
          <a:prstGeom prst="rect">
            <a:avLst/>
          </a:prstGeom>
          <a:noFill/>
          <a:ln/>
        </p:spPr>
        <p:txBody>
          <a:bodyPr wrap="none" lIns="0" tIns="0" rIns="0" bIns="0" rtlCol="0" anchor="t"/>
          <a:lstStyle/>
          <a:p>
            <a:pPr algn="l" indent="0" marL="0">
              <a:lnSpc>
                <a:spcPts val="3100"/>
              </a:lnSpc>
              <a:buNone/>
            </a:pPr>
            <a:r>
              <a:rPr lang="en-US" sz="2450" dirty="0">
                <a:solidFill>
                  <a:srgbClr val="FFFFFF"/>
                </a:solidFill>
                <a:latin typeface="Roboto Medium" pitchFamily="34" charset="0"/>
                <a:ea typeface="Roboto Medium" pitchFamily="34" charset="-122"/>
                <a:cs typeface="Roboto Medium" pitchFamily="34" charset="-120"/>
              </a:rPr>
              <a:t>Projekteinführung: Eine neue Ära für den Handel</a:t>
            </a:r>
            <a:endParaRPr lang="en-US" sz="2450" dirty="0"/>
          </a:p>
        </p:txBody>
      </p:sp>
      <p:sp>
        <p:nvSpPr>
          <p:cNvPr id="3" name="Text 1"/>
          <p:cNvSpPr/>
          <p:nvPr/>
        </p:nvSpPr>
        <p:spPr>
          <a:xfrm>
            <a:off x="507921" y="1050369"/>
            <a:ext cx="6652379" cy="812959"/>
          </a:xfrm>
          <a:prstGeom prst="rect">
            <a:avLst/>
          </a:prstGeom>
          <a:noFill/>
          <a:ln/>
        </p:spPr>
        <p:txBody>
          <a:bodyPr wrap="square" lIns="0" tIns="0" rIns="0" bIns="0" rtlCol="0" anchor="t"/>
          <a:lstStyle/>
          <a:p>
            <a:pPr algn="l" indent="0" marL="0">
              <a:lnSpc>
                <a:spcPts val="1550"/>
              </a:lnSpc>
              <a:buNone/>
            </a:pPr>
            <a:r>
              <a:rPr lang="en-US" sz="950" dirty="0">
                <a:solidFill>
                  <a:srgbClr val="CFD0D8"/>
                </a:solidFill>
                <a:latin typeface="Roboto" pitchFamily="34" charset="0"/>
                <a:ea typeface="Roboto" pitchFamily="34" charset="-122"/>
                <a:cs typeface="Roboto" pitchFamily="34" charset="-120"/>
              </a:rPr>
              <a:t>Das Kernziel dieses Projekts war die Entwicklung einer Anwendung zur effizienten Abwicklung von Kundenbestellungen für den Elektrogroßhandel Graef. Inspiriert von führenden Online-Handelsplattformen wie Amazon, sollte eine intuitive und leistungsfähige Lösung geschaffen werden, die den gesamten Bestellprozess digitalisiert und optimiert.</a:t>
            </a:r>
            <a:endParaRPr lang="en-US" sz="950" dirty="0"/>
          </a:p>
        </p:txBody>
      </p:sp>
      <p:sp>
        <p:nvSpPr>
          <p:cNvPr id="4" name="Text 2"/>
          <p:cNvSpPr/>
          <p:nvPr/>
        </p:nvSpPr>
        <p:spPr>
          <a:xfrm>
            <a:off x="507921" y="1977509"/>
            <a:ext cx="6652379" cy="406479"/>
          </a:xfrm>
          <a:prstGeom prst="rect">
            <a:avLst/>
          </a:prstGeom>
          <a:noFill/>
          <a:ln/>
        </p:spPr>
        <p:txBody>
          <a:bodyPr wrap="square" lIns="0" tIns="0" rIns="0" bIns="0" rtlCol="0" anchor="t"/>
          <a:lstStyle/>
          <a:p>
            <a:pPr algn="l" indent="0" marL="0">
              <a:lnSpc>
                <a:spcPts val="1550"/>
              </a:lnSpc>
              <a:buNone/>
            </a:pPr>
            <a:r>
              <a:rPr lang="en-US" sz="950" dirty="0">
                <a:solidFill>
                  <a:srgbClr val="CFD0D8"/>
                </a:solidFill>
                <a:latin typeface="Roboto" pitchFamily="34" charset="0"/>
                <a:ea typeface="Roboto" pitchFamily="34" charset="-122"/>
                <a:cs typeface="Roboto" pitchFamily="34" charset="-120"/>
              </a:rPr>
              <a:t>Das System soll nicht nur die Verwaltung von Computerhardware erleichtern, sondern auch technische Informationen zugänglich machen.</a:t>
            </a:r>
            <a:endParaRPr lang="en-US" sz="950" dirty="0"/>
          </a:p>
        </p:txBody>
      </p:sp>
      <p:sp>
        <p:nvSpPr>
          <p:cNvPr id="5" name="Text 3"/>
          <p:cNvSpPr/>
          <p:nvPr/>
        </p:nvSpPr>
        <p:spPr>
          <a:xfrm>
            <a:off x="507921" y="2510909"/>
            <a:ext cx="1723668" cy="198358"/>
          </a:xfrm>
          <a:prstGeom prst="rect">
            <a:avLst/>
          </a:prstGeom>
          <a:noFill/>
          <a:ln/>
        </p:spPr>
        <p:txBody>
          <a:bodyPr wrap="none" lIns="0" tIns="0" rIns="0" bIns="0" rtlCol="0" anchor="t"/>
          <a:lstStyle/>
          <a:p>
            <a:pPr algn="l" indent="0" marL="0">
              <a:lnSpc>
                <a:spcPts val="1550"/>
              </a:lnSpc>
              <a:buNone/>
            </a:pPr>
            <a:r>
              <a:rPr lang="en-US" sz="1200" dirty="0">
                <a:solidFill>
                  <a:srgbClr val="FFFFFF"/>
                </a:solidFill>
                <a:latin typeface="Roboto Medium" pitchFamily="34" charset="0"/>
                <a:ea typeface="Roboto Medium" pitchFamily="34" charset="-122"/>
                <a:cs typeface="Roboto Medium" pitchFamily="34" charset="-120"/>
              </a:rPr>
              <a:t>Hauptziele des Projekts:</a:t>
            </a:r>
            <a:endParaRPr lang="en-US" sz="1200" dirty="0"/>
          </a:p>
        </p:txBody>
      </p:sp>
      <p:sp>
        <p:nvSpPr>
          <p:cNvPr id="6" name="Text 4"/>
          <p:cNvSpPr/>
          <p:nvPr/>
        </p:nvSpPr>
        <p:spPr>
          <a:xfrm>
            <a:off x="507921" y="2836188"/>
            <a:ext cx="6652379" cy="203240"/>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CFD0D8"/>
                </a:solidFill>
                <a:latin typeface="Roboto" pitchFamily="34" charset="0"/>
                <a:ea typeface="Roboto" pitchFamily="34" charset="-122"/>
                <a:cs typeface="Roboto" pitchFamily="34" charset="-120"/>
              </a:rPr>
              <a:t>Verwaltung und Bereitstellung technischer Informationen zu Computerhardware.</a:t>
            </a:r>
            <a:endParaRPr lang="en-US" sz="950" dirty="0"/>
          </a:p>
        </p:txBody>
      </p:sp>
      <p:sp>
        <p:nvSpPr>
          <p:cNvPr id="7" name="Text 5"/>
          <p:cNvSpPr/>
          <p:nvPr/>
        </p:nvSpPr>
        <p:spPr>
          <a:xfrm>
            <a:off x="507921" y="3083838"/>
            <a:ext cx="6652379" cy="203240"/>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CFD0D8"/>
                </a:solidFill>
                <a:latin typeface="Roboto" pitchFamily="34" charset="0"/>
                <a:ea typeface="Roboto" pitchFamily="34" charset="-122"/>
                <a:cs typeface="Roboto" pitchFamily="34" charset="-120"/>
              </a:rPr>
              <a:t>Optimierung des Bestellprozesses für Kunden und interne Abläufe.</a:t>
            </a:r>
            <a:endParaRPr lang="en-US" sz="950" dirty="0"/>
          </a:p>
        </p:txBody>
      </p:sp>
      <p:sp>
        <p:nvSpPr>
          <p:cNvPr id="8" name="Text 6"/>
          <p:cNvSpPr/>
          <p:nvPr/>
        </p:nvSpPr>
        <p:spPr>
          <a:xfrm>
            <a:off x="507921" y="3331488"/>
            <a:ext cx="6652379" cy="203240"/>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CFD0D8"/>
                </a:solidFill>
                <a:latin typeface="Roboto" pitchFamily="34" charset="0"/>
                <a:ea typeface="Roboto" pitchFamily="34" charset="-122"/>
                <a:cs typeface="Roboto" pitchFamily="34" charset="-120"/>
              </a:rPr>
              <a:t>Schaffung einer benutzerfreundlichen Oberfläche für vielfältige Nutzergruppen.</a:t>
            </a:r>
            <a:endParaRPr lang="en-US" sz="950" dirty="0"/>
          </a:p>
        </p:txBody>
      </p:sp>
      <p:pic>
        <p:nvPicPr>
          <p:cNvPr id="9" name="Image 0" descr="preencoded.png">    </p:cNvPr>
          <p:cNvPicPr>
            <a:picLocks noChangeAspect="1"/>
          </p:cNvPicPr>
          <p:nvPr/>
        </p:nvPicPr>
        <p:blipFill>
          <a:blip r:embed="rId1"/>
          <a:stretch>
            <a:fillRect/>
          </a:stretch>
        </p:blipFill>
        <p:spPr>
          <a:xfrm>
            <a:off x="7477720" y="1078944"/>
            <a:ext cx="6652379" cy="6652379"/>
          </a:xfrm>
          <a:prstGeom prst="rect">
            <a:avLst/>
          </a:prstGeom>
        </p:spPr>
      </p:pic>
      <p:sp>
        <p:nvSpPr>
          <p:cNvPr id="10" name="Shape 7"/>
          <p:cNvSpPr/>
          <p:nvPr/>
        </p:nvSpPr>
        <p:spPr>
          <a:xfrm>
            <a:off x="507921" y="8016835"/>
            <a:ext cx="13614559" cy="1474470"/>
          </a:xfrm>
          <a:prstGeom prst="roundRect">
            <a:avLst>
              <a:gd name="adj" fmla="val 3617"/>
            </a:avLst>
          </a:prstGeom>
          <a:solidFill>
            <a:srgbClr val="0F163E"/>
          </a:solidFill>
          <a:ln/>
        </p:spPr>
      </p:sp>
      <p:pic>
        <p:nvPicPr>
          <p:cNvPr id="11" name="Image 1" descr="preencoded.png">    </p:cNvPr>
          <p:cNvPicPr>
            <a:picLocks noChangeAspect="1"/>
          </p:cNvPicPr>
          <p:nvPr/>
        </p:nvPicPr>
        <p:blipFill>
          <a:blip r:embed="rId2"/>
          <a:stretch>
            <a:fillRect/>
          </a:stretch>
        </p:blipFill>
        <p:spPr>
          <a:xfrm>
            <a:off x="634841" y="8188881"/>
            <a:ext cx="198358" cy="158710"/>
          </a:xfrm>
          <a:prstGeom prst="rect">
            <a:avLst/>
          </a:prstGeom>
        </p:spPr>
      </p:pic>
      <p:sp>
        <p:nvSpPr>
          <p:cNvPr id="12" name="Text 8"/>
          <p:cNvSpPr/>
          <p:nvPr/>
        </p:nvSpPr>
        <p:spPr>
          <a:xfrm>
            <a:off x="960120" y="8175427"/>
            <a:ext cx="1587222" cy="198358"/>
          </a:xfrm>
          <a:prstGeom prst="rect">
            <a:avLst/>
          </a:prstGeom>
          <a:noFill/>
          <a:ln/>
        </p:spPr>
        <p:txBody>
          <a:bodyPr wrap="none" lIns="0" tIns="0" rIns="0" bIns="0" rtlCol="0" anchor="t"/>
          <a:lstStyle/>
          <a:p>
            <a:pPr algn="l" indent="0" marL="0">
              <a:lnSpc>
                <a:spcPts val="1550"/>
              </a:lnSpc>
              <a:buNone/>
            </a:pPr>
            <a:r>
              <a:rPr lang="en-US" sz="1200" dirty="0">
                <a:solidFill>
                  <a:srgbClr val="FFFFFF"/>
                </a:solidFill>
                <a:latin typeface="Roboto Medium" pitchFamily="34" charset="0"/>
                <a:ea typeface="Roboto Medium" pitchFamily="34" charset="-122"/>
                <a:cs typeface="Roboto Medium" pitchFamily="34" charset="-120"/>
              </a:rPr>
              <a:t>Projektinformationen</a:t>
            </a:r>
            <a:endParaRPr lang="en-US" sz="1200" dirty="0"/>
          </a:p>
        </p:txBody>
      </p:sp>
      <p:sp>
        <p:nvSpPr>
          <p:cNvPr id="13" name="Text 9"/>
          <p:cNvSpPr/>
          <p:nvPr/>
        </p:nvSpPr>
        <p:spPr>
          <a:xfrm>
            <a:off x="960120" y="8500705"/>
            <a:ext cx="13035439" cy="812959"/>
          </a:xfrm>
          <a:prstGeom prst="rect">
            <a:avLst/>
          </a:prstGeom>
          <a:noFill/>
          <a:ln/>
        </p:spPr>
        <p:txBody>
          <a:bodyPr wrap="square" lIns="0" tIns="0" rIns="0" bIns="0" rtlCol="0" anchor="t"/>
          <a:lstStyle/>
          <a:p>
            <a:pPr algn="l" indent="0" marL="0">
              <a:lnSpc>
                <a:spcPts val="1550"/>
              </a:lnSpc>
              <a:buNone/>
            </a:pPr>
            <a:r>
              <a:rPr lang="en-US" sz="950" b="1" dirty="0">
                <a:solidFill>
                  <a:srgbClr val="FFFFFF"/>
                </a:solidFill>
                <a:latin typeface="Roboto" pitchFamily="34" charset="0"/>
                <a:ea typeface="Roboto" pitchFamily="34" charset="-122"/>
                <a:cs typeface="Roboto" pitchFamily="34" charset="-120"/>
              </a:rPr>
              <a:t>Projekt:</a:t>
            </a:r>
            <a:pPr algn="l" indent="0" marL="0">
              <a:lnSpc>
                <a:spcPts val="1550"/>
              </a:lnSpc>
              <a:buNone/>
            </a:pPr>
            <a:r>
              <a:rPr lang="en-US" sz="950" dirty="0">
                <a:solidFill>
                  <a:srgbClr val="FFFFFF"/>
                </a:solidFill>
                <a:latin typeface="Roboto" pitchFamily="34" charset="0"/>
                <a:ea typeface="Roboto" pitchFamily="34" charset="-122"/>
                <a:cs typeface="Roboto" pitchFamily="34" charset="-120"/>
              </a:rPr>
              <a:t> Elektrogroßhandel Graef</a:t>
            </a:r>
            <a:endParaRPr lang="en-US" sz="950" dirty="0"/>
          </a:p>
          <a:p>
            <a:pPr algn="l" indent="0" marL="0">
              <a:lnSpc>
                <a:spcPts val="1550"/>
              </a:lnSpc>
              <a:buNone/>
            </a:pPr>
            <a:r>
              <a:rPr lang="en-US" sz="950" b="1" dirty="0">
                <a:solidFill>
                  <a:srgbClr val="FFFFFF"/>
                </a:solidFill>
                <a:latin typeface="Roboto" pitchFamily="34" charset="0"/>
                <a:ea typeface="Roboto" pitchFamily="34" charset="-122"/>
                <a:cs typeface="Roboto" pitchFamily="34" charset="-120"/>
              </a:rPr>
              <a:t>Datum:</a:t>
            </a:r>
            <a:pPr algn="l" indent="0" marL="0">
              <a:lnSpc>
                <a:spcPts val="1550"/>
              </a:lnSpc>
              <a:buNone/>
            </a:pPr>
            <a:r>
              <a:rPr lang="en-US" sz="950" dirty="0">
                <a:solidFill>
                  <a:srgbClr val="FFFFFF"/>
                </a:solidFill>
                <a:latin typeface="Roboto" pitchFamily="34" charset="0"/>
                <a:ea typeface="Roboto" pitchFamily="34" charset="-122"/>
                <a:cs typeface="Roboto" pitchFamily="34" charset="-120"/>
              </a:rPr>
              <a:t> 9. Dezember 2025</a:t>
            </a:r>
            <a:endParaRPr lang="en-US" sz="950" dirty="0"/>
          </a:p>
          <a:p>
            <a:pPr algn="l" indent="0" marL="0">
              <a:lnSpc>
                <a:spcPts val="1550"/>
              </a:lnSpc>
              <a:buNone/>
            </a:pPr>
            <a:r>
              <a:rPr lang="en-US" sz="950" b="1" dirty="0">
                <a:solidFill>
                  <a:srgbClr val="FFFFFF"/>
                </a:solidFill>
                <a:latin typeface="Roboto" pitchFamily="34" charset="0"/>
                <a:ea typeface="Roboto" pitchFamily="34" charset="-122"/>
                <a:cs typeface="Roboto" pitchFamily="34" charset="-120"/>
              </a:rPr>
              <a:t>Autor:</a:t>
            </a:r>
            <a:pPr algn="l" indent="0" marL="0">
              <a:lnSpc>
                <a:spcPts val="1550"/>
              </a:lnSpc>
              <a:buNone/>
            </a:pPr>
            <a:r>
              <a:rPr lang="en-US" sz="950" dirty="0">
                <a:solidFill>
                  <a:srgbClr val="FFFFFF"/>
                </a:solidFill>
                <a:latin typeface="Roboto" pitchFamily="34" charset="0"/>
                <a:ea typeface="Roboto" pitchFamily="34" charset="-122"/>
                <a:cs typeface="Roboto" pitchFamily="34" charset="-120"/>
              </a:rPr>
              <a:t> Giacomo Graef</a:t>
            </a:r>
            <a:endParaRPr lang="en-US" sz="950" dirty="0"/>
          </a:p>
          <a:p>
            <a:pPr algn="l" indent="0" marL="0">
              <a:lnSpc>
                <a:spcPts val="1550"/>
              </a:lnSpc>
              <a:buNone/>
            </a:pPr>
            <a:r>
              <a:rPr lang="en-US" sz="950" b="1" dirty="0">
                <a:solidFill>
                  <a:srgbClr val="FFFFFF"/>
                </a:solidFill>
                <a:latin typeface="Roboto" pitchFamily="34" charset="0"/>
                <a:ea typeface="Roboto" pitchFamily="34" charset="-122"/>
                <a:cs typeface="Roboto" pitchFamily="34" charset="-120"/>
              </a:rPr>
              <a:t>Repository:</a:t>
            </a:r>
            <a:pPr algn="l" indent="0" marL="0">
              <a:lnSpc>
                <a:spcPts val="1550"/>
              </a:lnSpc>
              <a:buNone/>
            </a:pPr>
            <a:r>
              <a:rPr lang="en-US" sz="950" dirty="0">
                <a:solidFill>
                  <a:srgbClr val="FFFFFF"/>
                </a:solidFill>
                <a:latin typeface="Roboto" pitchFamily="34" charset="0"/>
                <a:ea typeface="Roboto" pitchFamily="34" charset="-122"/>
                <a:cs typeface="Roboto" pitchFamily="34" charset="-120"/>
              </a:rPr>
              <a:t> </a:t>
            </a:r>
            <a:pPr algn="l" indent="0" marL="0">
              <a:lnSpc>
                <a:spcPts val="1550"/>
              </a:lnSpc>
              <a:buNone/>
            </a:pPr>
            <a:r>
              <a:rPr lang="en-US" sz="950" dirty="0">
                <a:solidFill>
                  <a:srgbClr val="FFFFFF"/>
                </a:solidFill>
                <a:latin typeface="Roboto" pitchFamily="34" charset="0"/>
                <a:ea typeface="Roboto" pitchFamily="34" charset="-122"/>
                <a:cs typeface="Roboto" pitchFamily="34" charset="-120"/>
              </a:rPr>
              <a:t>https://github.com/Plessu/Elektrogrosshandel</a:t>
            </a:r>
            <a:endParaRPr lang="en-US" sz="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64858" y="679966"/>
            <a:ext cx="11427381" cy="597456"/>
          </a:xfrm>
          <a:prstGeom prst="rect">
            <a:avLst/>
          </a:prstGeom>
          <a:noFill/>
          <a:ln/>
        </p:spPr>
        <p:txBody>
          <a:bodyPr wrap="none" lIns="0" tIns="0" rIns="0" bIns="0" rtlCol="0" anchor="t"/>
          <a:lstStyle/>
          <a:p>
            <a:pPr algn="l" indent="0" marL="0">
              <a:lnSpc>
                <a:spcPts val="4700"/>
              </a:lnSpc>
              <a:buNone/>
            </a:pPr>
            <a:r>
              <a:rPr lang="en-US" sz="3750" dirty="0">
                <a:solidFill>
                  <a:srgbClr val="FFFFFF"/>
                </a:solidFill>
                <a:latin typeface="Roboto Medium" pitchFamily="34" charset="0"/>
                <a:ea typeface="Roboto Medium" pitchFamily="34" charset="-122"/>
                <a:cs typeface="Roboto Medium" pitchFamily="34" charset="-120"/>
              </a:rPr>
              <a:t>Technische Grundlagen: Plattform und Erweiterungen</a:t>
            </a:r>
            <a:endParaRPr lang="en-US" sz="3750" dirty="0"/>
          </a:p>
        </p:txBody>
      </p:sp>
      <p:sp>
        <p:nvSpPr>
          <p:cNvPr id="3" name="Text 1"/>
          <p:cNvSpPr/>
          <p:nvPr/>
        </p:nvSpPr>
        <p:spPr>
          <a:xfrm>
            <a:off x="764858" y="1659850"/>
            <a:ext cx="13100685" cy="611743"/>
          </a:xfrm>
          <a:prstGeom prst="rect">
            <a:avLst/>
          </a:prstGeom>
          <a:noFill/>
          <a:ln/>
        </p:spPr>
        <p:txBody>
          <a:bodyPr wrap="square" lIns="0" tIns="0" rIns="0" bIns="0" rtlCol="0" anchor="t"/>
          <a:lstStyle/>
          <a:p>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Die Wahl der richtigen Technologien war entscheidend für die Stabilität und Skalierbarkeit des Projekts. Wir setzten auf bewährte .NET-Technologien und leistungsstarke NuGet-Erweiterungen, um eine robuste und effiziente Anwendung zu realisieren.</a:t>
            </a:r>
            <a:endParaRPr lang="en-US" sz="1500" dirty="0"/>
          </a:p>
        </p:txBody>
      </p:sp>
      <p:sp>
        <p:nvSpPr>
          <p:cNvPr id="4" name="Shape 2"/>
          <p:cNvSpPr/>
          <p:nvPr/>
        </p:nvSpPr>
        <p:spPr>
          <a:xfrm>
            <a:off x="764858" y="2773442"/>
            <a:ext cx="4239339" cy="4776073"/>
          </a:xfrm>
          <a:prstGeom prst="roundRect">
            <a:avLst>
              <a:gd name="adj" fmla="val 2588"/>
            </a:avLst>
          </a:prstGeom>
          <a:solidFill>
            <a:srgbClr val="000018">
              <a:alpha val="95000"/>
            </a:srgbClr>
          </a:solidFill>
          <a:ln/>
        </p:spPr>
      </p:sp>
      <p:sp>
        <p:nvSpPr>
          <p:cNvPr id="5" name="Shape 3"/>
          <p:cNvSpPr/>
          <p:nvPr/>
        </p:nvSpPr>
        <p:spPr>
          <a:xfrm>
            <a:off x="764858" y="2750582"/>
            <a:ext cx="4239339" cy="91440"/>
          </a:xfrm>
          <a:prstGeom prst="roundRect">
            <a:avLst>
              <a:gd name="adj" fmla="val 87829"/>
            </a:avLst>
          </a:prstGeom>
          <a:solidFill>
            <a:srgbClr val="5A6ED8"/>
          </a:solidFill>
          <a:ln/>
        </p:spPr>
      </p:sp>
      <p:sp>
        <p:nvSpPr>
          <p:cNvPr id="6" name="Shape 4"/>
          <p:cNvSpPr/>
          <p:nvPr/>
        </p:nvSpPr>
        <p:spPr>
          <a:xfrm>
            <a:off x="2597706" y="2486620"/>
            <a:ext cx="573643" cy="573643"/>
          </a:xfrm>
          <a:prstGeom prst="roundRect">
            <a:avLst>
              <a:gd name="adj" fmla="val 159402"/>
            </a:avLst>
          </a:prstGeom>
          <a:solidFill>
            <a:srgbClr val="5A6ED8"/>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69751" y="2658666"/>
            <a:ext cx="229433" cy="229433"/>
          </a:xfrm>
          <a:prstGeom prst="rect">
            <a:avLst/>
          </a:prstGeom>
        </p:spPr>
      </p:pic>
      <p:sp>
        <p:nvSpPr>
          <p:cNvPr id="8" name="Text 5"/>
          <p:cNvSpPr/>
          <p:nvPr/>
        </p:nvSpPr>
        <p:spPr>
          <a:xfrm>
            <a:off x="978932" y="3251478"/>
            <a:ext cx="2524839" cy="298847"/>
          </a:xfrm>
          <a:prstGeom prst="rect">
            <a:avLst/>
          </a:prstGeom>
          <a:noFill/>
          <a:ln/>
        </p:spPr>
        <p:txBody>
          <a:bodyPr wrap="none" lIns="0" tIns="0" rIns="0" bIns="0" rtlCol="0" anchor="t"/>
          <a:lstStyle/>
          <a:p>
            <a:pPr algn="l" indent="0" marL="0">
              <a:lnSpc>
                <a:spcPts val="2350"/>
              </a:lnSpc>
              <a:buNone/>
            </a:pPr>
            <a:r>
              <a:rPr lang="en-US" sz="1850" dirty="0">
                <a:solidFill>
                  <a:srgbClr val="CFD0D8"/>
                </a:solidFill>
                <a:latin typeface="Roboto Medium" pitchFamily="34" charset="0"/>
                <a:ea typeface="Roboto Medium" pitchFamily="34" charset="-122"/>
                <a:cs typeface="Roboto Medium" pitchFamily="34" charset="-120"/>
              </a:rPr>
              <a:t>.NET 10 &amp; Visual Studio</a:t>
            </a:r>
            <a:endParaRPr lang="en-US" sz="1850" dirty="0"/>
          </a:p>
        </p:txBody>
      </p:sp>
      <p:sp>
        <p:nvSpPr>
          <p:cNvPr id="9" name="Text 6"/>
          <p:cNvSpPr/>
          <p:nvPr/>
        </p:nvSpPr>
        <p:spPr>
          <a:xfrm>
            <a:off x="978932" y="3664982"/>
            <a:ext cx="3811191" cy="2752844"/>
          </a:xfrm>
          <a:prstGeom prst="rect">
            <a:avLst/>
          </a:prstGeom>
          <a:noFill/>
          <a:ln/>
        </p:spPr>
        <p:txBody>
          <a:bodyPr wrap="square" lIns="0" tIns="0" rIns="0" bIns="0" rtlCol="0" anchor="t"/>
          <a:lstStyle/>
          <a:p>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Als Entwicklungsplattform dient das moderne </a:t>
            </a:r>
            <a:pPr algn="l" indent="0" marL="0">
              <a:lnSpc>
                <a:spcPts val="2400"/>
              </a:lnSpc>
              <a:buNone/>
            </a:pPr>
            <a:r>
              <a:rPr lang="en-US" sz="1500" b="1" dirty="0">
                <a:solidFill>
                  <a:srgbClr val="CFD0D8"/>
                </a:solidFill>
                <a:latin typeface="Roboto" pitchFamily="34" charset="0"/>
                <a:ea typeface="Roboto" pitchFamily="34" charset="-122"/>
                <a:cs typeface="Roboto" pitchFamily="34" charset="-120"/>
              </a:rPr>
              <a:t>.NET 10 Framework</a:t>
            </a:r>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 kombiniert mit </a:t>
            </a:r>
            <a:pPr algn="l" indent="0" marL="0">
              <a:lnSpc>
                <a:spcPts val="2400"/>
              </a:lnSpc>
              <a:buNone/>
            </a:pPr>
            <a:r>
              <a:rPr lang="en-US" sz="1500" b="1" dirty="0">
                <a:solidFill>
                  <a:srgbClr val="CFD0D8"/>
                </a:solidFill>
                <a:latin typeface="Roboto" pitchFamily="34" charset="0"/>
                <a:ea typeface="Roboto" pitchFamily="34" charset="-122"/>
                <a:cs typeface="Roboto" pitchFamily="34" charset="-120"/>
              </a:rPr>
              <a:t>Visual Studio</a:t>
            </a:r>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 als integrierter Entwicklungsumgebung (IDE). Visual Studio bietet eine reichhaltige Suite an Tools, darunter einen Editor, Test-Runner, Output-Pane und Terminal, die den Entwicklungsprozess erheblich beschleunigen.</a:t>
            </a:r>
            <a:endParaRPr lang="en-US" sz="1500" dirty="0"/>
          </a:p>
        </p:txBody>
      </p:sp>
      <p:sp>
        <p:nvSpPr>
          <p:cNvPr id="10" name="Shape 7"/>
          <p:cNvSpPr/>
          <p:nvPr/>
        </p:nvSpPr>
        <p:spPr>
          <a:xfrm>
            <a:off x="5195411" y="2773442"/>
            <a:ext cx="4239458" cy="4776073"/>
          </a:xfrm>
          <a:prstGeom prst="roundRect">
            <a:avLst>
              <a:gd name="adj" fmla="val 2588"/>
            </a:avLst>
          </a:prstGeom>
          <a:solidFill>
            <a:srgbClr val="000018">
              <a:alpha val="95000"/>
            </a:srgbClr>
          </a:solidFill>
          <a:ln/>
        </p:spPr>
      </p:sp>
      <p:sp>
        <p:nvSpPr>
          <p:cNvPr id="11" name="Shape 8"/>
          <p:cNvSpPr/>
          <p:nvPr/>
        </p:nvSpPr>
        <p:spPr>
          <a:xfrm>
            <a:off x="5195411" y="2750582"/>
            <a:ext cx="4239458" cy="91440"/>
          </a:xfrm>
          <a:prstGeom prst="roundRect">
            <a:avLst>
              <a:gd name="adj" fmla="val 87829"/>
            </a:avLst>
          </a:prstGeom>
          <a:solidFill>
            <a:srgbClr val="5A6ED8"/>
          </a:solidFill>
          <a:ln/>
        </p:spPr>
      </p:sp>
      <p:sp>
        <p:nvSpPr>
          <p:cNvPr id="12" name="Shape 9"/>
          <p:cNvSpPr/>
          <p:nvPr/>
        </p:nvSpPr>
        <p:spPr>
          <a:xfrm>
            <a:off x="7028259" y="2486620"/>
            <a:ext cx="573643" cy="573643"/>
          </a:xfrm>
          <a:prstGeom prst="roundRect">
            <a:avLst>
              <a:gd name="adj" fmla="val 159402"/>
            </a:avLst>
          </a:prstGeom>
          <a:solidFill>
            <a:srgbClr val="5A6ED8"/>
          </a:solidFill>
          <a:ln/>
        </p:spPr>
      </p:sp>
      <p:pic>
        <p:nvPicPr>
          <p:cNvPr id="13"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0305" y="2658666"/>
            <a:ext cx="229433" cy="229433"/>
          </a:xfrm>
          <a:prstGeom prst="rect">
            <a:avLst/>
          </a:prstGeom>
        </p:spPr>
      </p:pic>
      <p:sp>
        <p:nvSpPr>
          <p:cNvPr id="14" name="Text 10"/>
          <p:cNvSpPr/>
          <p:nvPr/>
        </p:nvSpPr>
        <p:spPr>
          <a:xfrm>
            <a:off x="5409486" y="3251478"/>
            <a:ext cx="2390180" cy="298847"/>
          </a:xfrm>
          <a:prstGeom prst="rect">
            <a:avLst/>
          </a:prstGeom>
          <a:noFill/>
          <a:ln/>
        </p:spPr>
        <p:txBody>
          <a:bodyPr wrap="none" lIns="0" tIns="0" rIns="0" bIns="0" rtlCol="0" anchor="t"/>
          <a:lstStyle/>
          <a:p>
            <a:pPr algn="l" indent="0" marL="0">
              <a:lnSpc>
                <a:spcPts val="2350"/>
              </a:lnSpc>
              <a:buNone/>
            </a:pPr>
            <a:r>
              <a:rPr lang="en-US" sz="1850" dirty="0">
                <a:solidFill>
                  <a:srgbClr val="CFD0D8"/>
                </a:solidFill>
                <a:latin typeface="Roboto Medium" pitchFamily="34" charset="0"/>
                <a:ea typeface="Roboto Medium" pitchFamily="34" charset="-122"/>
                <a:cs typeface="Roboto Medium" pitchFamily="34" charset="-120"/>
              </a:rPr>
              <a:t>Spectre.Console</a:t>
            </a:r>
            <a:endParaRPr lang="en-US" sz="1850" dirty="0"/>
          </a:p>
        </p:txBody>
      </p:sp>
      <p:sp>
        <p:nvSpPr>
          <p:cNvPr id="15" name="Text 11"/>
          <p:cNvSpPr/>
          <p:nvPr/>
        </p:nvSpPr>
        <p:spPr>
          <a:xfrm>
            <a:off x="5409486" y="3664982"/>
            <a:ext cx="3811310" cy="3058716"/>
          </a:xfrm>
          <a:prstGeom prst="rect">
            <a:avLst/>
          </a:prstGeom>
          <a:noFill/>
          <a:ln/>
        </p:spPr>
        <p:txBody>
          <a:bodyPr wrap="square" lIns="0" tIns="0" rIns="0" bIns="0" rtlCol="0" anchor="t"/>
          <a:lstStyle/>
          <a:p>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Für die Gestaltung der Benutzeroberfläche in der Konsole wurde </a:t>
            </a:r>
            <a:pPr algn="l" indent="0" marL="0">
              <a:lnSpc>
                <a:spcPts val="2400"/>
              </a:lnSpc>
              <a:buNone/>
            </a:pPr>
            <a:r>
              <a:rPr lang="en-US" sz="1500" b="1" dirty="0">
                <a:solidFill>
                  <a:srgbClr val="CFD0D8"/>
                </a:solidFill>
                <a:latin typeface="Roboto" pitchFamily="34" charset="0"/>
                <a:ea typeface="Roboto" pitchFamily="34" charset="-122"/>
                <a:cs typeface="Roboto" pitchFamily="34" charset="-120"/>
              </a:rPr>
              <a:t>Spectre.Console</a:t>
            </a:r>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 ausgewählt. Dieses leistungsstarke .NET-Framework ermöglicht die Erstellung ansprechender und interaktiver Konsolenanwendungen mit Funktionen wie Farbgebung durch Markup, Tabellen, Bäume und Fortschrittsbalken. Es hebt das Erscheinungsbild klassischer CLI-Tools auf ein neues Niveau.</a:t>
            </a:r>
            <a:endParaRPr lang="en-US" sz="1500" dirty="0"/>
          </a:p>
        </p:txBody>
      </p:sp>
      <p:sp>
        <p:nvSpPr>
          <p:cNvPr id="16" name="Shape 12"/>
          <p:cNvSpPr/>
          <p:nvPr/>
        </p:nvSpPr>
        <p:spPr>
          <a:xfrm>
            <a:off x="9626084" y="2773442"/>
            <a:ext cx="4239458" cy="4776073"/>
          </a:xfrm>
          <a:prstGeom prst="roundRect">
            <a:avLst>
              <a:gd name="adj" fmla="val 2588"/>
            </a:avLst>
          </a:prstGeom>
          <a:solidFill>
            <a:srgbClr val="000018">
              <a:alpha val="95000"/>
            </a:srgbClr>
          </a:solidFill>
          <a:ln/>
        </p:spPr>
      </p:sp>
      <p:sp>
        <p:nvSpPr>
          <p:cNvPr id="17" name="Shape 13"/>
          <p:cNvSpPr/>
          <p:nvPr/>
        </p:nvSpPr>
        <p:spPr>
          <a:xfrm>
            <a:off x="9626084" y="2750582"/>
            <a:ext cx="4239458" cy="91440"/>
          </a:xfrm>
          <a:prstGeom prst="roundRect">
            <a:avLst>
              <a:gd name="adj" fmla="val 87829"/>
            </a:avLst>
          </a:prstGeom>
          <a:solidFill>
            <a:srgbClr val="5A6ED8"/>
          </a:solidFill>
          <a:ln/>
        </p:spPr>
      </p:sp>
      <p:sp>
        <p:nvSpPr>
          <p:cNvPr id="18" name="Shape 14"/>
          <p:cNvSpPr/>
          <p:nvPr/>
        </p:nvSpPr>
        <p:spPr>
          <a:xfrm>
            <a:off x="11458932" y="2486620"/>
            <a:ext cx="573643" cy="573643"/>
          </a:xfrm>
          <a:prstGeom prst="roundRect">
            <a:avLst>
              <a:gd name="adj" fmla="val 159402"/>
            </a:avLst>
          </a:prstGeom>
          <a:solidFill>
            <a:srgbClr val="5A6ED8"/>
          </a:solidFill>
          <a:ln/>
        </p:spPr>
      </p:sp>
      <p:pic>
        <p:nvPicPr>
          <p:cNvPr id="1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30978" y="2658666"/>
            <a:ext cx="229433" cy="229433"/>
          </a:xfrm>
          <a:prstGeom prst="rect">
            <a:avLst/>
          </a:prstGeom>
        </p:spPr>
      </p:pic>
      <p:sp>
        <p:nvSpPr>
          <p:cNvPr id="20" name="Text 15"/>
          <p:cNvSpPr/>
          <p:nvPr/>
        </p:nvSpPr>
        <p:spPr>
          <a:xfrm>
            <a:off x="9840158" y="3251478"/>
            <a:ext cx="2390180" cy="298847"/>
          </a:xfrm>
          <a:prstGeom prst="rect">
            <a:avLst/>
          </a:prstGeom>
          <a:noFill/>
          <a:ln/>
        </p:spPr>
        <p:txBody>
          <a:bodyPr wrap="none" lIns="0" tIns="0" rIns="0" bIns="0" rtlCol="0" anchor="t"/>
          <a:lstStyle/>
          <a:p>
            <a:pPr algn="l" indent="0" marL="0">
              <a:lnSpc>
                <a:spcPts val="2350"/>
              </a:lnSpc>
              <a:buNone/>
            </a:pPr>
            <a:r>
              <a:rPr lang="en-US" sz="1850" dirty="0">
                <a:solidFill>
                  <a:srgbClr val="CFD0D8"/>
                </a:solidFill>
                <a:latin typeface="Roboto Medium" pitchFamily="34" charset="0"/>
                <a:ea typeface="Roboto Medium" pitchFamily="34" charset="-122"/>
                <a:cs typeface="Roboto Medium" pitchFamily="34" charset="-120"/>
              </a:rPr>
              <a:t>Newtonsoft.Json</a:t>
            </a:r>
            <a:endParaRPr lang="en-US" sz="1850" dirty="0"/>
          </a:p>
        </p:txBody>
      </p:sp>
      <p:sp>
        <p:nvSpPr>
          <p:cNvPr id="21" name="Text 16"/>
          <p:cNvSpPr/>
          <p:nvPr/>
        </p:nvSpPr>
        <p:spPr>
          <a:xfrm>
            <a:off x="9840158" y="3664982"/>
            <a:ext cx="3811310" cy="3670459"/>
          </a:xfrm>
          <a:prstGeom prst="rect">
            <a:avLst/>
          </a:prstGeom>
          <a:noFill/>
          <a:ln/>
        </p:spPr>
        <p:txBody>
          <a:bodyPr wrap="square" lIns="0" tIns="0" rIns="0" bIns="0" rtlCol="0" anchor="t"/>
          <a:lstStyle/>
          <a:p>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Die Persistenz der Daten, insbesondere der Datenbankinhalte, wird durch </a:t>
            </a:r>
            <a:pPr algn="l" indent="0" marL="0">
              <a:lnSpc>
                <a:spcPts val="2400"/>
              </a:lnSpc>
              <a:buNone/>
            </a:pPr>
            <a:r>
              <a:rPr lang="en-US" sz="1500" b="1" dirty="0">
                <a:solidFill>
                  <a:srgbClr val="CFD0D8"/>
                </a:solidFill>
                <a:latin typeface="Roboto" pitchFamily="34" charset="0"/>
                <a:ea typeface="Roboto" pitchFamily="34" charset="-122"/>
                <a:cs typeface="Roboto" pitchFamily="34" charset="-120"/>
              </a:rPr>
              <a:t>Newtonsoft.Json (Json.NET)</a:t>
            </a:r>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 realisiert. Dieses Open-Source-Framework ist bekannt für seine Effizienz bei der Serialisierung und Deserialisierung von .NET-Objekten in das JSON-Format. Trotz der Einstellung der aktiven Entwicklung zugunsten von System.Text.Json, bietet Newtonsoft.Json eine stabile und flexible Lösung für komplexe Datenstrukturen, insbesondere im Umgang mit privaten Feldern.</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77979"/>
            <a:ext cx="11156513"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Roboto Medium" pitchFamily="34" charset="0"/>
                <a:ea typeface="Roboto Medium" pitchFamily="34" charset="-122"/>
                <a:cs typeface="Roboto Medium" pitchFamily="34" charset="-120"/>
              </a:rPr>
              <a:t>Spectre.Console im Detail: Interaktive Konsolen-UI</a:t>
            </a:r>
            <a:endParaRPr lang="en-US" sz="3900" dirty="0"/>
          </a:p>
        </p:txBody>
      </p:sp>
      <p:sp>
        <p:nvSpPr>
          <p:cNvPr id="3" name="Text 1"/>
          <p:cNvSpPr/>
          <p:nvPr/>
        </p:nvSpPr>
        <p:spPr>
          <a:xfrm>
            <a:off x="793790" y="1994892"/>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Spectre.Console revolutioniert die Art und Weise, wie Konsolenanwendungen präsentiert werden. Anstatt auf einfachem Text zu basieren, ermöglicht es eine reichhaltige Darstellung, die den Benutzer durch farbliche Hervorhebungen, strukturierte Tabellen und interaktive Elemente führt.</a:t>
            </a:r>
            <a:endParaRPr lang="en-US" sz="1550" dirty="0"/>
          </a:p>
        </p:txBody>
      </p:sp>
      <p:sp>
        <p:nvSpPr>
          <p:cNvPr id="4" name="Shape 2"/>
          <p:cNvSpPr/>
          <p:nvPr/>
        </p:nvSpPr>
        <p:spPr>
          <a:xfrm>
            <a:off x="793790" y="2853214"/>
            <a:ext cx="4215289" cy="3540085"/>
          </a:xfrm>
          <a:prstGeom prst="roundRect">
            <a:avLst>
              <a:gd name="adj" fmla="val 2355"/>
            </a:avLst>
          </a:prstGeom>
          <a:solidFill>
            <a:srgbClr val="182567"/>
          </a:solidFill>
          <a:ln w="7620">
            <a:solidFill>
              <a:srgbClr val="313E80"/>
            </a:solidFill>
            <a:prstDash val="solid"/>
          </a:ln>
        </p:spPr>
      </p:sp>
      <p:sp>
        <p:nvSpPr>
          <p:cNvPr id="5" name="Shape 3"/>
          <p:cNvSpPr/>
          <p:nvPr/>
        </p:nvSpPr>
        <p:spPr>
          <a:xfrm>
            <a:off x="999768" y="3059192"/>
            <a:ext cx="595313" cy="595313"/>
          </a:xfrm>
          <a:prstGeom prst="roundRect">
            <a:avLst>
              <a:gd name="adj" fmla="val 15358451"/>
            </a:avLst>
          </a:prstGeom>
          <a:solidFill>
            <a:srgbClr val="5A6ED8"/>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3479" y="3222784"/>
            <a:ext cx="267891" cy="267891"/>
          </a:xfrm>
          <a:prstGeom prst="rect">
            <a:avLst/>
          </a:prstGeom>
        </p:spPr>
      </p:pic>
      <p:sp>
        <p:nvSpPr>
          <p:cNvPr id="7" name="Text 4"/>
          <p:cNvSpPr/>
          <p:nvPr/>
        </p:nvSpPr>
        <p:spPr>
          <a:xfrm>
            <a:off x="999768" y="385286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FD0D8"/>
                </a:solidFill>
                <a:latin typeface="Roboto Medium" pitchFamily="34" charset="0"/>
                <a:ea typeface="Roboto Medium" pitchFamily="34" charset="-122"/>
                <a:cs typeface="Roboto Medium" pitchFamily="34" charset="-120"/>
              </a:rPr>
              <a:t>Markup-Sprache</a:t>
            </a:r>
            <a:endParaRPr lang="en-US" sz="1950" dirty="0"/>
          </a:p>
        </p:txBody>
      </p:sp>
      <p:sp>
        <p:nvSpPr>
          <p:cNvPr id="8" name="Text 5"/>
          <p:cNvSpPr/>
          <p:nvPr/>
        </p:nvSpPr>
        <p:spPr>
          <a:xfrm>
            <a:off x="999768" y="4282083"/>
            <a:ext cx="3803333" cy="1587698"/>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Die integrierte Markup-Sprache erlaubt es, Text mit Farben, Stilen und anderen Formatierungen zu versehen, ähnlich wie bei HTML. Dies verbessert die Lesbarkeit und die Benutzerführung erheblich.</a:t>
            </a:r>
            <a:endParaRPr lang="en-US" sz="1550" dirty="0"/>
          </a:p>
        </p:txBody>
      </p:sp>
      <p:sp>
        <p:nvSpPr>
          <p:cNvPr id="9" name="Shape 6"/>
          <p:cNvSpPr/>
          <p:nvPr/>
        </p:nvSpPr>
        <p:spPr>
          <a:xfrm>
            <a:off x="5207437" y="2853214"/>
            <a:ext cx="4215408" cy="3540085"/>
          </a:xfrm>
          <a:prstGeom prst="roundRect">
            <a:avLst>
              <a:gd name="adj" fmla="val 2355"/>
            </a:avLst>
          </a:prstGeom>
          <a:solidFill>
            <a:srgbClr val="182567"/>
          </a:solidFill>
          <a:ln w="7620">
            <a:solidFill>
              <a:srgbClr val="313E80"/>
            </a:solidFill>
            <a:prstDash val="solid"/>
          </a:ln>
        </p:spPr>
      </p:sp>
      <p:sp>
        <p:nvSpPr>
          <p:cNvPr id="10" name="Shape 7"/>
          <p:cNvSpPr/>
          <p:nvPr/>
        </p:nvSpPr>
        <p:spPr>
          <a:xfrm>
            <a:off x="5413415" y="3059192"/>
            <a:ext cx="595313" cy="595313"/>
          </a:xfrm>
          <a:prstGeom prst="roundRect">
            <a:avLst>
              <a:gd name="adj" fmla="val 15358451"/>
            </a:avLst>
          </a:prstGeom>
          <a:solidFill>
            <a:srgbClr val="5A6ED8"/>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7126" y="3222784"/>
            <a:ext cx="267891" cy="267891"/>
          </a:xfrm>
          <a:prstGeom prst="rect">
            <a:avLst/>
          </a:prstGeom>
        </p:spPr>
      </p:pic>
      <p:sp>
        <p:nvSpPr>
          <p:cNvPr id="12" name="Text 8"/>
          <p:cNvSpPr/>
          <p:nvPr/>
        </p:nvSpPr>
        <p:spPr>
          <a:xfrm>
            <a:off x="5413415" y="385286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FD0D8"/>
                </a:solidFill>
                <a:latin typeface="Roboto Medium" pitchFamily="34" charset="0"/>
                <a:ea typeface="Roboto Medium" pitchFamily="34" charset="-122"/>
                <a:cs typeface="Roboto Medium" pitchFamily="34" charset="-120"/>
              </a:rPr>
              <a:t>Strukturierte Daten</a:t>
            </a:r>
            <a:endParaRPr lang="en-US" sz="1950" dirty="0"/>
          </a:p>
        </p:txBody>
      </p:sp>
      <p:sp>
        <p:nvSpPr>
          <p:cNvPr id="13" name="Text 9"/>
          <p:cNvSpPr/>
          <p:nvPr/>
        </p:nvSpPr>
        <p:spPr>
          <a:xfrm>
            <a:off x="5413415" y="4282083"/>
            <a:ext cx="3803452" cy="1905238"/>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Komplexe Informationen können in ansprechenden Tabellen und Bäumen dargestellt werden, was die Übersichtlichkeit von Produktkatalogen oder Benutzerinformationen drastisch erhöht.</a:t>
            </a:r>
            <a:endParaRPr lang="en-US" sz="1550" dirty="0"/>
          </a:p>
        </p:txBody>
      </p:sp>
      <p:sp>
        <p:nvSpPr>
          <p:cNvPr id="14" name="Shape 10"/>
          <p:cNvSpPr/>
          <p:nvPr/>
        </p:nvSpPr>
        <p:spPr>
          <a:xfrm>
            <a:off x="9621203" y="2853214"/>
            <a:ext cx="4215289" cy="3540085"/>
          </a:xfrm>
          <a:prstGeom prst="roundRect">
            <a:avLst>
              <a:gd name="adj" fmla="val 2355"/>
            </a:avLst>
          </a:prstGeom>
          <a:solidFill>
            <a:srgbClr val="182567"/>
          </a:solidFill>
          <a:ln w="7620">
            <a:solidFill>
              <a:srgbClr val="313E80"/>
            </a:solidFill>
            <a:prstDash val="solid"/>
          </a:ln>
        </p:spPr>
      </p:sp>
      <p:sp>
        <p:nvSpPr>
          <p:cNvPr id="15" name="Shape 11"/>
          <p:cNvSpPr/>
          <p:nvPr/>
        </p:nvSpPr>
        <p:spPr>
          <a:xfrm>
            <a:off x="9827181" y="3059192"/>
            <a:ext cx="595313" cy="595313"/>
          </a:xfrm>
          <a:prstGeom prst="roundRect">
            <a:avLst>
              <a:gd name="adj" fmla="val 15358451"/>
            </a:avLst>
          </a:prstGeom>
          <a:solidFill>
            <a:srgbClr val="5A6ED8"/>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892" y="3222784"/>
            <a:ext cx="267891" cy="267891"/>
          </a:xfrm>
          <a:prstGeom prst="rect">
            <a:avLst/>
          </a:prstGeom>
        </p:spPr>
      </p:pic>
      <p:sp>
        <p:nvSpPr>
          <p:cNvPr id="17" name="Text 12"/>
          <p:cNvSpPr/>
          <p:nvPr/>
        </p:nvSpPr>
        <p:spPr>
          <a:xfrm>
            <a:off x="9827181" y="385286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FD0D8"/>
                </a:solidFill>
                <a:latin typeface="Roboto Medium" pitchFamily="34" charset="0"/>
                <a:ea typeface="Roboto Medium" pitchFamily="34" charset="-122"/>
                <a:cs typeface="Roboto Medium" pitchFamily="34" charset="-120"/>
              </a:rPr>
              <a:t>Benutzerinteraktion</a:t>
            </a:r>
            <a:endParaRPr lang="en-US" sz="1950" dirty="0"/>
          </a:p>
        </p:txBody>
      </p:sp>
      <p:sp>
        <p:nvSpPr>
          <p:cNvPr id="18" name="Text 13"/>
          <p:cNvSpPr/>
          <p:nvPr/>
        </p:nvSpPr>
        <p:spPr>
          <a:xfrm>
            <a:off x="9827181" y="4282083"/>
            <a:ext cx="3803333" cy="1587698"/>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Fortschrittsbalken und Benutzer-Prompts machen die Anwendung nicht nur informativer, sondern auch interaktiver, wodurch ein flüssigeres Nutzungserlebnis entsteht.</a:t>
            </a:r>
            <a:endParaRPr lang="en-US" sz="1550" dirty="0"/>
          </a:p>
        </p:txBody>
      </p:sp>
      <p:sp>
        <p:nvSpPr>
          <p:cNvPr id="19" name="Text 14"/>
          <p:cNvSpPr/>
          <p:nvPr/>
        </p:nvSpPr>
        <p:spPr>
          <a:xfrm>
            <a:off x="793790" y="6616541"/>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Im Graef Elektrogroßhandelsprojekt wurde Spectre.Console eingesetzt, um ein einheitliches und übersichtliches Layout über alle Menüpunkte hinweg zu gewährleisten. Details zur Implementierung finden sich in den GUI-Klassen.</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21268" y="427196"/>
            <a:ext cx="8674775" cy="485418"/>
          </a:xfrm>
          <a:prstGeom prst="rect">
            <a:avLst/>
          </a:prstGeom>
          <a:noFill/>
          <a:ln/>
        </p:spPr>
        <p:txBody>
          <a:bodyPr wrap="none" lIns="0" tIns="0" rIns="0" bIns="0" rtlCol="0" anchor="t"/>
          <a:lstStyle/>
          <a:p>
            <a:pPr algn="l" indent="0" marL="0">
              <a:lnSpc>
                <a:spcPts val="3800"/>
              </a:lnSpc>
              <a:buNone/>
            </a:pPr>
            <a:r>
              <a:rPr lang="en-US" sz="3050" dirty="0">
                <a:solidFill>
                  <a:srgbClr val="FFFFFF"/>
                </a:solidFill>
                <a:latin typeface="Roboto Medium" pitchFamily="34" charset="0"/>
                <a:ea typeface="Roboto Medium" pitchFamily="34" charset="-122"/>
                <a:cs typeface="Roboto Medium" pitchFamily="34" charset="-120"/>
              </a:rPr>
              <a:t>Newtonsoft.Json: Datenpersistenz leicht gemacht</a:t>
            </a:r>
            <a:endParaRPr lang="en-US" sz="3050" dirty="0"/>
          </a:p>
        </p:txBody>
      </p:sp>
      <p:sp>
        <p:nvSpPr>
          <p:cNvPr id="3" name="Text 1"/>
          <p:cNvSpPr/>
          <p:nvPr/>
        </p:nvSpPr>
        <p:spPr>
          <a:xfrm>
            <a:off x="621268" y="1223248"/>
            <a:ext cx="13387864" cy="497205"/>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Roboto" pitchFamily="34" charset="0"/>
                <a:ea typeface="Roboto" pitchFamily="34" charset="-122"/>
                <a:cs typeface="Roboto" pitchFamily="34" charset="-120"/>
              </a:rPr>
              <a:t>Die zuverlässige Speicherung und das Laden von Anwendungsdaten sind essenziell. </a:t>
            </a:r>
            <a:pPr algn="l" indent="0" marL="0">
              <a:lnSpc>
                <a:spcPts val="1950"/>
              </a:lnSpc>
              <a:buNone/>
            </a:pPr>
            <a:r>
              <a:rPr lang="en-US" sz="1200" b="1" dirty="0">
                <a:solidFill>
                  <a:srgbClr val="CFD0D8"/>
                </a:solidFill>
                <a:latin typeface="Roboto" pitchFamily="34" charset="0"/>
                <a:ea typeface="Roboto" pitchFamily="34" charset="-122"/>
                <a:cs typeface="Roboto" pitchFamily="34" charset="-120"/>
              </a:rPr>
              <a:t>Newtonsoft.Json (Json.NET)</a:t>
            </a:r>
            <a:pPr algn="l" indent="0" marL="0">
              <a:lnSpc>
                <a:spcPts val="1950"/>
              </a:lnSpc>
              <a:buNone/>
            </a:pPr>
            <a:r>
              <a:rPr lang="en-US" sz="1200" dirty="0">
                <a:solidFill>
                  <a:srgbClr val="CFD0D8"/>
                </a:solidFill>
                <a:latin typeface="Roboto" pitchFamily="34" charset="0"/>
                <a:ea typeface="Roboto" pitchFamily="34" charset="-122"/>
                <a:cs typeface="Roboto" pitchFamily="34" charset="-120"/>
              </a:rPr>
              <a:t> hat sich hierbei als eine pragmatische und äußerst effektive Wahl erwiesen, insbesondere bei der Herausforderung, private Felder zu serialisieren.</a:t>
            </a:r>
            <a:endParaRPr lang="en-US" sz="1200" dirty="0"/>
          </a:p>
        </p:txBody>
      </p:sp>
      <p:pic>
        <p:nvPicPr>
          <p:cNvPr id="4" name="Image 0" descr="preencoded.png">    </p:cNvPr>
          <p:cNvPicPr>
            <a:picLocks noChangeAspect="1"/>
          </p:cNvPicPr>
          <p:nvPr/>
        </p:nvPicPr>
        <p:blipFill>
          <a:blip r:embed="rId1"/>
          <a:stretch>
            <a:fillRect/>
          </a:stretch>
        </p:blipFill>
        <p:spPr>
          <a:xfrm>
            <a:off x="621268" y="2069782"/>
            <a:ext cx="6504503" cy="6504503"/>
          </a:xfrm>
          <a:prstGeom prst="rect">
            <a:avLst/>
          </a:prstGeom>
        </p:spPr>
      </p:pic>
      <p:sp>
        <p:nvSpPr>
          <p:cNvPr id="5" name="Text 2"/>
          <p:cNvSpPr/>
          <p:nvPr/>
        </p:nvSpPr>
        <p:spPr>
          <a:xfrm>
            <a:off x="7512248" y="2050375"/>
            <a:ext cx="2625566" cy="242649"/>
          </a:xfrm>
          <a:prstGeom prst="rect">
            <a:avLst/>
          </a:prstGeom>
          <a:noFill/>
          <a:ln/>
        </p:spPr>
        <p:txBody>
          <a:bodyPr wrap="none" lIns="0" tIns="0" rIns="0" bIns="0" rtlCol="0" anchor="t"/>
          <a:lstStyle/>
          <a:p>
            <a:pPr algn="l" indent="0" marL="0">
              <a:lnSpc>
                <a:spcPts val="1900"/>
              </a:lnSpc>
              <a:buNone/>
            </a:pPr>
            <a:r>
              <a:rPr lang="en-US" sz="1500" dirty="0">
                <a:solidFill>
                  <a:srgbClr val="FFFFFF"/>
                </a:solidFill>
                <a:latin typeface="Roboto Medium" pitchFamily="34" charset="0"/>
                <a:ea typeface="Roboto Medium" pitchFamily="34" charset="-122"/>
                <a:cs typeface="Roboto Medium" pitchFamily="34" charset="-120"/>
              </a:rPr>
              <a:t>Vorteile von Newtonsoft.Json:</a:t>
            </a:r>
            <a:endParaRPr lang="en-US" sz="1500" dirty="0"/>
          </a:p>
        </p:txBody>
      </p:sp>
      <p:sp>
        <p:nvSpPr>
          <p:cNvPr id="6" name="Text 3"/>
          <p:cNvSpPr/>
          <p:nvPr/>
        </p:nvSpPr>
        <p:spPr>
          <a:xfrm>
            <a:off x="7512248" y="2448282"/>
            <a:ext cx="6504503" cy="497205"/>
          </a:xfrm>
          <a:prstGeom prst="rect">
            <a:avLst/>
          </a:prstGeom>
          <a:noFill/>
          <a:ln/>
        </p:spPr>
        <p:txBody>
          <a:bodyPr wrap="square" lIns="0" tIns="0" rIns="0" bIns="0" rtlCol="0" anchor="t"/>
          <a:lstStyle/>
          <a:p>
            <a:pPr algn="l" marL="342900" indent="-342900">
              <a:lnSpc>
                <a:spcPts val="1950"/>
              </a:lnSpc>
              <a:buSzPct val="100000"/>
              <a:buChar char="•"/>
            </a:pPr>
            <a:r>
              <a:rPr lang="en-US" sz="1200" b="1" dirty="0">
                <a:solidFill>
                  <a:srgbClr val="CFD0D8"/>
                </a:solidFill>
                <a:latin typeface="Roboto" pitchFamily="34" charset="0"/>
                <a:ea typeface="Roboto" pitchFamily="34" charset="-122"/>
                <a:cs typeface="Roboto" pitchFamily="34" charset="-120"/>
              </a:rPr>
              <a:t>Einfache Serialisierung/Deserialisierung:</a:t>
            </a:r>
            <a:pPr algn="l" indent="0" marL="0">
              <a:lnSpc>
                <a:spcPts val="1950"/>
              </a:lnSpc>
              <a:buNone/>
            </a:pPr>
            <a:r>
              <a:rPr lang="en-US" sz="1200" dirty="0">
                <a:solidFill>
                  <a:srgbClr val="CFD0D8"/>
                </a:solidFill>
                <a:latin typeface="Roboto" pitchFamily="34" charset="0"/>
                <a:ea typeface="Roboto" pitchFamily="34" charset="-122"/>
                <a:cs typeface="Roboto" pitchFamily="34" charset="-120"/>
              </a:rPr>
              <a:t> Konvertiert .NET-Objekte mühelos in und aus dem JSON-Format.</a:t>
            </a:r>
            <a:endParaRPr lang="en-US" sz="1200" dirty="0"/>
          </a:p>
        </p:txBody>
      </p:sp>
      <p:sp>
        <p:nvSpPr>
          <p:cNvPr id="7" name="Text 4"/>
          <p:cNvSpPr/>
          <p:nvPr/>
        </p:nvSpPr>
        <p:spPr>
          <a:xfrm>
            <a:off x="7512248" y="2999780"/>
            <a:ext cx="6504503" cy="497205"/>
          </a:xfrm>
          <a:prstGeom prst="rect">
            <a:avLst/>
          </a:prstGeom>
          <a:noFill/>
          <a:ln/>
        </p:spPr>
        <p:txBody>
          <a:bodyPr wrap="square" lIns="0" tIns="0" rIns="0" bIns="0" rtlCol="0" anchor="t"/>
          <a:lstStyle/>
          <a:p>
            <a:pPr algn="l" marL="342900" indent="-342900">
              <a:lnSpc>
                <a:spcPts val="1950"/>
              </a:lnSpc>
              <a:buSzPct val="100000"/>
              <a:buChar char="•"/>
            </a:pPr>
            <a:r>
              <a:rPr lang="en-US" sz="1200" b="1" dirty="0">
                <a:solidFill>
                  <a:srgbClr val="CFD0D8"/>
                </a:solidFill>
                <a:latin typeface="Roboto" pitchFamily="34" charset="0"/>
                <a:ea typeface="Roboto" pitchFamily="34" charset="-122"/>
                <a:cs typeface="Roboto" pitchFamily="34" charset="-120"/>
              </a:rPr>
              <a:t>LINQ-Abfragen für JSON:</a:t>
            </a:r>
            <a:pPr algn="l" indent="0" marL="0">
              <a:lnSpc>
                <a:spcPts val="1950"/>
              </a:lnSpc>
              <a:buNone/>
            </a:pPr>
            <a:r>
              <a:rPr lang="en-US" sz="1200" dirty="0">
                <a:solidFill>
                  <a:srgbClr val="CFD0D8"/>
                </a:solidFill>
                <a:latin typeface="Roboto" pitchFamily="34" charset="0"/>
                <a:ea typeface="Roboto" pitchFamily="34" charset="-122"/>
                <a:cs typeface="Roboto" pitchFamily="34" charset="-120"/>
              </a:rPr>
              <a:t> Ermöglicht die einfache Navigation und Abfrage von JSON-Strukturen.</a:t>
            </a:r>
            <a:endParaRPr lang="en-US" sz="1200" dirty="0"/>
          </a:p>
        </p:txBody>
      </p:sp>
      <p:sp>
        <p:nvSpPr>
          <p:cNvPr id="8" name="Text 5"/>
          <p:cNvSpPr/>
          <p:nvPr/>
        </p:nvSpPr>
        <p:spPr>
          <a:xfrm>
            <a:off x="7512248" y="3551277"/>
            <a:ext cx="6504503" cy="497205"/>
          </a:xfrm>
          <a:prstGeom prst="rect">
            <a:avLst/>
          </a:prstGeom>
          <a:noFill/>
          <a:ln/>
        </p:spPr>
        <p:txBody>
          <a:bodyPr wrap="square" lIns="0" tIns="0" rIns="0" bIns="0" rtlCol="0" anchor="t"/>
          <a:lstStyle/>
          <a:p>
            <a:pPr algn="l" marL="342900" indent="-342900">
              <a:lnSpc>
                <a:spcPts val="1950"/>
              </a:lnSpc>
              <a:buSzPct val="100000"/>
              <a:buChar char="•"/>
            </a:pPr>
            <a:r>
              <a:rPr lang="en-US" sz="1200" b="1" dirty="0">
                <a:solidFill>
                  <a:srgbClr val="CFD0D8"/>
                </a:solidFill>
                <a:latin typeface="Roboto" pitchFamily="34" charset="0"/>
                <a:ea typeface="Roboto" pitchFamily="34" charset="-122"/>
                <a:cs typeface="Roboto" pitchFamily="34" charset="-120"/>
              </a:rPr>
              <a:t>Umgang mit komplexen Daten:</a:t>
            </a:r>
            <a:pPr algn="l" indent="0" marL="0">
              <a:lnSpc>
                <a:spcPts val="1950"/>
              </a:lnSpc>
              <a:buNone/>
            </a:pPr>
            <a:r>
              <a:rPr lang="en-US" sz="1200" dirty="0">
                <a:solidFill>
                  <a:srgbClr val="CFD0D8"/>
                </a:solidFill>
                <a:latin typeface="Roboto" pitchFamily="34" charset="0"/>
                <a:ea typeface="Roboto" pitchFamily="34" charset="-122"/>
                <a:cs typeface="Roboto" pitchFamily="34" charset="-120"/>
              </a:rPr>
              <a:t> Unterstützt vielfältige Datentypen und verschachtelte Strukturen, was für unser Hardware-Modell entscheidend ist.</a:t>
            </a:r>
            <a:endParaRPr lang="en-US" sz="1200" dirty="0"/>
          </a:p>
        </p:txBody>
      </p:sp>
      <p:sp>
        <p:nvSpPr>
          <p:cNvPr id="9" name="Text 6"/>
          <p:cNvSpPr/>
          <p:nvPr/>
        </p:nvSpPr>
        <p:spPr>
          <a:xfrm>
            <a:off x="7512248" y="4102775"/>
            <a:ext cx="6504503" cy="497205"/>
          </a:xfrm>
          <a:prstGeom prst="rect">
            <a:avLst/>
          </a:prstGeom>
          <a:noFill/>
          <a:ln/>
        </p:spPr>
        <p:txBody>
          <a:bodyPr wrap="square" lIns="0" tIns="0" rIns="0" bIns="0" rtlCol="0" anchor="t"/>
          <a:lstStyle/>
          <a:p>
            <a:pPr algn="l" marL="342900" indent="-342900">
              <a:lnSpc>
                <a:spcPts val="1950"/>
              </a:lnSpc>
              <a:buSzPct val="100000"/>
              <a:buChar char="•"/>
            </a:pPr>
            <a:r>
              <a:rPr lang="en-US" sz="1200" b="1" dirty="0">
                <a:solidFill>
                  <a:srgbClr val="CFD0D8"/>
                </a:solidFill>
                <a:latin typeface="Roboto" pitchFamily="34" charset="0"/>
                <a:ea typeface="Roboto" pitchFamily="34" charset="-122"/>
                <a:cs typeface="Roboto" pitchFamily="34" charset="-120"/>
              </a:rPr>
              <a:t>Stabilität und Reife:</a:t>
            </a:r>
            <a:pPr algn="l" indent="0" marL="0">
              <a:lnSpc>
                <a:spcPts val="1950"/>
              </a:lnSpc>
              <a:buNone/>
            </a:pPr>
            <a:r>
              <a:rPr lang="en-US" sz="1200" dirty="0">
                <a:solidFill>
                  <a:srgbClr val="CFD0D8"/>
                </a:solidFill>
                <a:latin typeface="Roboto" pitchFamily="34" charset="0"/>
                <a:ea typeface="Roboto" pitchFamily="34" charset="-122"/>
                <a:cs typeface="Roboto" pitchFamily="34" charset="-120"/>
              </a:rPr>
              <a:t> Eine langjährige Entwicklung und breite Akzeptanz in der .NET-Community zeugen von seiner Zuverlässigkeit.</a:t>
            </a:r>
            <a:endParaRPr lang="en-US" sz="1200" dirty="0"/>
          </a:p>
        </p:txBody>
      </p:sp>
      <p:sp>
        <p:nvSpPr>
          <p:cNvPr id="10" name="Text 7"/>
          <p:cNvSpPr/>
          <p:nvPr/>
        </p:nvSpPr>
        <p:spPr>
          <a:xfrm>
            <a:off x="7512248" y="4739759"/>
            <a:ext cx="6504503" cy="994410"/>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Roboto" pitchFamily="34" charset="0"/>
                <a:ea typeface="Roboto" pitchFamily="34" charset="-122"/>
                <a:cs typeface="Roboto" pitchFamily="34" charset="-120"/>
              </a:rPr>
              <a:t>Die ursprüngliche Intention war es, </a:t>
            </a:r>
            <a:pPr algn="l" indent="0" marL="0">
              <a:lnSpc>
                <a:spcPts val="1950"/>
              </a:lnSpc>
              <a:buNone/>
            </a:pPr>
            <a:r>
              <a:rPr lang="en-US" sz="1200" b="1" dirty="0">
                <a:solidFill>
                  <a:srgbClr val="CFD0D8"/>
                </a:solidFill>
                <a:latin typeface="Roboto" pitchFamily="34" charset="0"/>
                <a:ea typeface="Roboto" pitchFamily="34" charset="-122"/>
                <a:cs typeface="Roboto" pitchFamily="34" charset="-120"/>
              </a:rPr>
              <a:t>System.Text.Json</a:t>
            </a:r>
            <a:pPr algn="l" indent="0" marL="0">
              <a:lnSpc>
                <a:spcPts val="1950"/>
              </a:lnSpc>
              <a:buNone/>
            </a:pPr>
            <a:r>
              <a:rPr lang="en-US" sz="1200" dirty="0">
                <a:solidFill>
                  <a:srgbClr val="CFD0D8"/>
                </a:solidFill>
                <a:latin typeface="Roboto" pitchFamily="34" charset="0"/>
                <a:ea typeface="Roboto" pitchFamily="34" charset="-122"/>
                <a:cs typeface="Roboto" pitchFamily="34" charset="-120"/>
              </a:rPr>
              <a:t> zu verwenden. Jedoch stellten sich bei der Arbeit mit privaten Feldern unüberwindbare Schwierigkeiten heraus, die die Komplexität der Implementierung unnötig erhöht hätten. Newtonsoft.Json bot hier eine elegantere und zeitsparende Lösung, die trotz ihres Alters weiterhin relevant und leistungsfähig ist.</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24589" y="554474"/>
            <a:ext cx="6042065" cy="409813"/>
          </a:xfrm>
          <a:prstGeom prst="rect">
            <a:avLst/>
          </a:prstGeom>
          <a:noFill/>
          <a:ln/>
        </p:spPr>
        <p:txBody>
          <a:bodyPr wrap="none" lIns="0" tIns="0" rIns="0" bIns="0" rtlCol="0" anchor="t"/>
          <a:lstStyle/>
          <a:p>
            <a:pPr algn="l" indent="0" marL="0">
              <a:lnSpc>
                <a:spcPts val="3200"/>
              </a:lnSpc>
              <a:buNone/>
            </a:pPr>
            <a:r>
              <a:rPr lang="en-US" sz="2550" dirty="0">
                <a:solidFill>
                  <a:srgbClr val="FFFFFF"/>
                </a:solidFill>
                <a:latin typeface="Roboto Medium" pitchFamily="34" charset="0"/>
                <a:ea typeface="Roboto Medium" pitchFamily="34" charset="-122"/>
                <a:cs typeface="Roboto Medium" pitchFamily="34" charset="-120"/>
              </a:rPr>
              <a:t>Architekturübersicht: Die Klassenstruktur</a:t>
            </a:r>
            <a:endParaRPr lang="en-US" sz="2550" dirty="0"/>
          </a:p>
        </p:txBody>
      </p:sp>
      <p:sp>
        <p:nvSpPr>
          <p:cNvPr id="3" name="Text 1"/>
          <p:cNvSpPr/>
          <p:nvPr/>
        </p:nvSpPr>
        <p:spPr>
          <a:xfrm>
            <a:off x="524589" y="1226582"/>
            <a:ext cx="13581221" cy="209907"/>
          </a:xfrm>
          <a:prstGeom prst="rect">
            <a:avLst/>
          </a:prstGeom>
          <a:noFill/>
          <a:ln/>
        </p:spPr>
        <p:txBody>
          <a:bodyPr wrap="none" lIns="0" tIns="0" rIns="0" bIns="0" rtlCol="0" anchor="t"/>
          <a:lstStyle/>
          <a:p>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Das Projekt ist modular aufgebaut und in verschiedene Namespaces unterteilt, die jeweils spezifische Verantwortlichkeiten tragen. Dies fördert die Wartbarkeit, Erweiterbarkeit und Übersichtlichkeit des Codes.</a:t>
            </a:r>
            <a:endParaRPr lang="en-US" sz="1000" dirty="0"/>
          </a:p>
        </p:txBody>
      </p:sp>
      <p:sp>
        <p:nvSpPr>
          <p:cNvPr id="4" name="Shape 2"/>
          <p:cNvSpPr/>
          <p:nvPr/>
        </p:nvSpPr>
        <p:spPr>
          <a:xfrm>
            <a:off x="524589" y="1584008"/>
            <a:ext cx="524589" cy="965478"/>
          </a:xfrm>
          <a:prstGeom prst="roundRect">
            <a:avLst>
              <a:gd name="adj" fmla="val 360035"/>
            </a:avLst>
          </a:prstGeom>
          <a:solidFill>
            <a:srgbClr val="182567"/>
          </a:solidFill>
          <a:ln w="7620">
            <a:solidFill>
              <a:srgbClr val="313E80"/>
            </a:solidFill>
            <a:prstDash val="solid"/>
          </a:ln>
        </p:spPr>
      </p:sp>
      <p:sp>
        <p:nvSpPr>
          <p:cNvPr id="5" name="Text 3"/>
          <p:cNvSpPr/>
          <p:nvPr/>
        </p:nvSpPr>
        <p:spPr>
          <a:xfrm>
            <a:off x="688538" y="1943814"/>
            <a:ext cx="196691" cy="245864"/>
          </a:xfrm>
          <a:prstGeom prst="rect">
            <a:avLst/>
          </a:prstGeom>
          <a:noFill/>
          <a:ln/>
        </p:spPr>
        <p:txBody>
          <a:bodyPr wrap="none" lIns="0" tIns="0" rIns="0" bIns="0" rtlCol="0" anchor="t"/>
          <a:lstStyle/>
          <a:p>
            <a:pPr algn="l" indent="0" marL="0">
              <a:lnSpc>
                <a:spcPts val="1500"/>
              </a:lnSpc>
              <a:buNone/>
            </a:pPr>
            <a:r>
              <a:rPr lang="en-US" sz="1500" dirty="0">
                <a:solidFill>
                  <a:srgbClr val="CFD0D8"/>
                </a:solidFill>
                <a:latin typeface="Roboto Medium" pitchFamily="34" charset="0"/>
                <a:ea typeface="Roboto Medium" pitchFamily="34" charset="-122"/>
                <a:cs typeface="Roboto Medium" pitchFamily="34" charset="-120"/>
              </a:rPr>
              <a:t>1</a:t>
            </a:r>
            <a:endParaRPr lang="en-US" sz="1500" dirty="0"/>
          </a:p>
        </p:txBody>
      </p:sp>
      <p:sp>
        <p:nvSpPr>
          <p:cNvPr id="6" name="Text 4"/>
          <p:cNvSpPr/>
          <p:nvPr/>
        </p:nvSpPr>
        <p:spPr>
          <a:xfrm>
            <a:off x="1180267" y="1715095"/>
            <a:ext cx="2370415" cy="204907"/>
          </a:xfrm>
          <a:prstGeom prst="rect">
            <a:avLst/>
          </a:prstGeom>
          <a:noFill/>
          <a:ln/>
        </p:spPr>
        <p:txBody>
          <a:bodyPr wrap="none" lIns="0" tIns="0" rIns="0" bIns="0" rtlCol="0" anchor="t"/>
          <a:lstStyle/>
          <a:p>
            <a:pPr algn="l" indent="0" marL="0">
              <a:lnSpc>
                <a:spcPts val="1600"/>
              </a:lnSpc>
              <a:buNone/>
            </a:pPr>
            <a:r>
              <a:rPr lang="en-US" sz="1250" dirty="0">
                <a:solidFill>
                  <a:srgbClr val="CFD0D8"/>
                </a:solidFill>
                <a:latin typeface="Roboto Medium" pitchFamily="34" charset="0"/>
                <a:ea typeface="Roboto Medium" pitchFamily="34" charset="-122"/>
                <a:cs typeface="Roboto Medium" pitchFamily="34" charset="-120"/>
              </a:rPr>
              <a:t>Namespace: Elektrogrosshandel</a:t>
            </a:r>
            <a:endParaRPr lang="en-US" sz="1250" dirty="0"/>
          </a:p>
        </p:txBody>
      </p:sp>
      <p:sp>
        <p:nvSpPr>
          <p:cNvPr id="7" name="Text 5"/>
          <p:cNvSpPr/>
          <p:nvPr/>
        </p:nvSpPr>
        <p:spPr>
          <a:xfrm>
            <a:off x="1180267" y="1998583"/>
            <a:ext cx="12925544" cy="419814"/>
          </a:xfrm>
          <a:prstGeom prst="rect">
            <a:avLst/>
          </a:prstGeom>
          <a:noFill/>
          <a:ln/>
        </p:spPr>
        <p:txBody>
          <a:bodyPr wrap="square" lIns="0" tIns="0" rIns="0" bIns="0" rtlCol="0" anchor="t"/>
          <a:lstStyle/>
          <a:p>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Enthält die </a:t>
            </a:r>
            <a:pPr algn="l" indent="0" marL="0">
              <a:lnSpc>
                <a:spcPts val="1650"/>
              </a:lnSpc>
              <a:buNone/>
            </a:pPr>
            <a:r>
              <a:rPr lang="en-US" sz="1000" b="1" dirty="0">
                <a:solidFill>
                  <a:srgbClr val="CFD0D8"/>
                </a:solidFill>
                <a:latin typeface="Roboto" pitchFamily="34" charset="0"/>
                <a:ea typeface="Roboto" pitchFamily="34" charset="-122"/>
                <a:cs typeface="Roboto" pitchFamily="34" charset="-120"/>
              </a:rPr>
              <a:t>Program</a:t>
            </a:r>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-Klasse, den zentralen Einstiegspunkt der Anwendung. Sie ist verantwortlich für das Laden von Testdaten, die Initialisierung der Hardware- und Account-Speicher, die Verwaltung des aktiven Benutzers und den Start des Login-Workflows.</a:t>
            </a:r>
            <a:endParaRPr lang="en-US" sz="1000" dirty="0"/>
          </a:p>
        </p:txBody>
      </p:sp>
      <p:sp>
        <p:nvSpPr>
          <p:cNvPr id="8" name="Shape 6"/>
          <p:cNvSpPr/>
          <p:nvPr/>
        </p:nvSpPr>
        <p:spPr>
          <a:xfrm>
            <a:off x="524589" y="2680573"/>
            <a:ext cx="524589" cy="965478"/>
          </a:xfrm>
          <a:prstGeom prst="roundRect">
            <a:avLst>
              <a:gd name="adj" fmla="val 360035"/>
            </a:avLst>
          </a:prstGeom>
          <a:solidFill>
            <a:srgbClr val="182567"/>
          </a:solidFill>
          <a:ln w="7620">
            <a:solidFill>
              <a:srgbClr val="313E80"/>
            </a:solidFill>
            <a:prstDash val="solid"/>
          </a:ln>
        </p:spPr>
      </p:sp>
      <p:sp>
        <p:nvSpPr>
          <p:cNvPr id="9" name="Text 7"/>
          <p:cNvSpPr/>
          <p:nvPr/>
        </p:nvSpPr>
        <p:spPr>
          <a:xfrm>
            <a:off x="688538" y="3040380"/>
            <a:ext cx="196691" cy="245864"/>
          </a:xfrm>
          <a:prstGeom prst="rect">
            <a:avLst/>
          </a:prstGeom>
          <a:noFill/>
          <a:ln/>
        </p:spPr>
        <p:txBody>
          <a:bodyPr wrap="none" lIns="0" tIns="0" rIns="0" bIns="0" rtlCol="0" anchor="t"/>
          <a:lstStyle/>
          <a:p>
            <a:pPr algn="l" indent="0" marL="0">
              <a:lnSpc>
                <a:spcPts val="1500"/>
              </a:lnSpc>
              <a:buNone/>
            </a:pPr>
            <a:r>
              <a:rPr lang="en-US" sz="1500" dirty="0">
                <a:solidFill>
                  <a:srgbClr val="CFD0D8"/>
                </a:solidFill>
                <a:latin typeface="Roboto Medium" pitchFamily="34" charset="0"/>
                <a:ea typeface="Roboto Medium" pitchFamily="34" charset="-122"/>
                <a:cs typeface="Roboto Medium" pitchFamily="34" charset="-120"/>
              </a:rPr>
              <a:t>2</a:t>
            </a:r>
            <a:endParaRPr lang="en-US" sz="1500" dirty="0"/>
          </a:p>
        </p:txBody>
      </p:sp>
      <p:sp>
        <p:nvSpPr>
          <p:cNvPr id="10" name="Text 8"/>
          <p:cNvSpPr/>
          <p:nvPr/>
        </p:nvSpPr>
        <p:spPr>
          <a:xfrm>
            <a:off x="1180267" y="2811661"/>
            <a:ext cx="2681168" cy="204907"/>
          </a:xfrm>
          <a:prstGeom prst="rect">
            <a:avLst/>
          </a:prstGeom>
          <a:noFill/>
          <a:ln/>
        </p:spPr>
        <p:txBody>
          <a:bodyPr wrap="none" lIns="0" tIns="0" rIns="0" bIns="0" rtlCol="0" anchor="t"/>
          <a:lstStyle/>
          <a:p>
            <a:pPr algn="l" indent="0" marL="0">
              <a:lnSpc>
                <a:spcPts val="1600"/>
              </a:lnSpc>
              <a:buNone/>
            </a:pPr>
            <a:r>
              <a:rPr lang="en-US" sz="1250" dirty="0">
                <a:solidFill>
                  <a:srgbClr val="CFD0D8"/>
                </a:solidFill>
                <a:latin typeface="Roboto Medium" pitchFamily="34" charset="0"/>
                <a:ea typeface="Roboto Medium" pitchFamily="34" charset="-122"/>
                <a:cs typeface="Roboto Medium" pitchFamily="34" charset="-120"/>
              </a:rPr>
              <a:t>Namespace: Elektrogrosshandel.GUI</a:t>
            </a:r>
            <a:endParaRPr lang="en-US" sz="1250" dirty="0"/>
          </a:p>
        </p:txBody>
      </p:sp>
      <p:sp>
        <p:nvSpPr>
          <p:cNvPr id="11" name="Text 9"/>
          <p:cNvSpPr/>
          <p:nvPr/>
        </p:nvSpPr>
        <p:spPr>
          <a:xfrm>
            <a:off x="1180267" y="3095149"/>
            <a:ext cx="12925544" cy="419814"/>
          </a:xfrm>
          <a:prstGeom prst="rect">
            <a:avLst/>
          </a:prstGeom>
          <a:noFill/>
          <a:ln/>
        </p:spPr>
        <p:txBody>
          <a:bodyPr wrap="square" lIns="0" tIns="0" rIns="0" bIns="0" rtlCol="0" anchor="t"/>
          <a:lstStyle/>
          <a:p>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Beinhaltet Klassen für die grafische Benutzeroberfläche. </a:t>
            </a:r>
            <a:pPr algn="l" indent="0" marL="0">
              <a:lnSpc>
                <a:spcPts val="1650"/>
              </a:lnSpc>
              <a:buNone/>
            </a:pPr>
            <a:r>
              <a:rPr lang="en-US" sz="1000" b="1" dirty="0">
                <a:solidFill>
                  <a:srgbClr val="CFD0D8"/>
                </a:solidFill>
                <a:latin typeface="Roboto" pitchFamily="34" charset="0"/>
                <a:ea typeface="Roboto" pitchFamily="34" charset="-122"/>
                <a:cs typeface="Roboto" pitchFamily="34" charset="-120"/>
              </a:rPr>
              <a:t>GUI_Display</a:t>
            </a:r>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 generiert das Anzeigen-Layout mit Spectre.Console (Header, Body, Footer), während </a:t>
            </a:r>
            <a:pPr algn="l" indent="0" marL="0">
              <a:lnSpc>
                <a:spcPts val="1650"/>
              </a:lnSpc>
              <a:buNone/>
            </a:pPr>
            <a:r>
              <a:rPr lang="en-US" sz="1000" b="1" dirty="0">
                <a:solidFill>
                  <a:srgbClr val="CFD0D8"/>
                </a:solidFill>
                <a:latin typeface="Roboto" pitchFamily="34" charset="0"/>
                <a:ea typeface="Roboto" pitchFamily="34" charset="-122"/>
                <a:cs typeface="Roboto" pitchFamily="34" charset="-120"/>
              </a:rPr>
              <a:t>GUI_Theme</a:t>
            </a:r>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 Farbcodedefinitionen und Hilfsmethoden für die konsistente Gestaltung von UI-Elementen bereitstellt.</a:t>
            </a:r>
            <a:endParaRPr lang="en-US" sz="1000" dirty="0"/>
          </a:p>
        </p:txBody>
      </p:sp>
      <p:sp>
        <p:nvSpPr>
          <p:cNvPr id="12" name="Shape 10"/>
          <p:cNvSpPr/>
          <p:nvPr/>
        </p:nvSpPr>
        <p:spPr>
          <a:xfrm>
            <a:off x="524589" y="3777139"/>
            <a:ext cx="524589" cy="786884"/>
          </a:xfrm>
          <a:prstGeom prst="roundRect">
            <a:avLst>
              <a:gd name="adj" fmla="val 360035"/>
            </a:avLst>
          </a:prstGeom>
          <a:solidFill>
            <a:srgbClr val="182567"/>
          </a:solidFill>
          <a:ln w="7620">
            <a:solidFill>
              <a:srgbClr val="313E80"/>
            </a:solidFill>
            <a:prstDash val="solid"/>
          </a:ln>
        </p:spPr>
      </p:sp>
      <p:sp>
        <p:nvSpPr>
          <p:cNvPr id="13" name="Text 11"/>
          <p:cNvSpPr/>
          <p:nvPr/>
        </p:nvSpPr>
        <p:spPr>
          <a:xfrm>
            <a:off x="688538" y="4047649"/>
            <a:ext cx="196691" cy="245864"/>
          </a:xfrm>
          <a:prstGeom prst="rect">
            <a:avLst/>
          </a:prstGeom>
          <a:noFill/>
          <a:ln/>
        </p:spPr>
        <p:txBody>
          <a:bodyPr wrap="none" lIns="0" tIns="0" rIns="0" bIns="0" rtlCol="0" anchor="t"/>
          <a:lstStyle/>
          <a:p>
            <a:pPr algn="l" indent="0" marL="0">
              <a:lnSpc>
                <a:spcPts val="1500"/>
              </a:lnSpc>
              <a:buNone/>
            </a:pPr>
            <a:r>
              <a:rPr lang="en-US" sz="1500" dirty="0">
                <a:solidFill>
                  <a:srgbClr val="CFD0D8"/>
                </a:solidFill>
                <a:latin typeface="Roboto Medium" pitchFamily="34" charset="0"/>
                <a:ea typeface="Roboto Medium" pitchFamily="34" charset="-122"/>
                <a:cs typeface="Roboto Medium" pitchFamily="34" charset="-120"/>
              </a:rPr>
              <a:t>3</a:t>
            </a:r>
            <a:endParaRPr lang="en-US" sz="1500" dirty="0"/>
          </a:p>
        </p:txBody>
      </p:sp>
      <p:sp>
        <p:nvSpPr>
          <p:cNvPr id="14" name="Text 12"/>
          <p:cNvSpPr/>
          <p:nvPr/>
        </p:nvSpPr>
        <p:spPr>
          <a:xfrm>
            <a:off x="1180267" y="3908227"/>
            <a:ext cx="3562826" cy="204907"/>
          </a:xfrm>
          <a:prstGeom prst="rect">
            <a:avLst/>
          </a:prstGeom>
          <a:noFill/>
          <a:ln/>
        </p:spPr>
        <p:txBody>
          <a:bodyPr wrap="none" lIns="0" tIns="0" rIns="0" bIns="0" rtlCol="0" anchor="t"/>
          <a:lstStyle/>
          <a:p>
            <a:pPr algn="l" indent="0" marL="0">
              <a:lnSpc>
                <a:spcPts val="1600"/>
              </a:lnSpc>
              <a:buNone/>
            </a:pPr>
            <a:r>
              <a:rPr lang="en-US" sz="1250" dirty="0">
                <a:solidFill>
                  <a:srgbClr val="CFD0D8"/>
                </a:solidFill>
                <a:latin typeface="Roboto Medium" pitchFamily="34" charset="0"/>
                <a:ea typeface="Roboto Medium" pitchFamily="34" charset="-122"/>
                <a:cs typeface="Roboto Medium" pitchFamily="34" charset="-120"/>
              </a:rPr>
              <a:t>Namespace: Elektrogrosshandel.GUI.GUI_Menus</a:t>
            </a:r>
            <a:endParaRPr lang="en-US" sz="1250" dirty="0"/>
          </a:p>
        </p:txBody>
      </p:sp>
      <p:sp>
        <p:nvSpPr>
          <p:cNvPr id="15" name="Text 13"/>
          <p:cNvSpPr/>
          <p:nvPr/>
        </p:nvSpPr>
        <p:spPr>
          <a:xfrm>
            <a:off x="1180267" y="4191714"/>
            <a:ext cx="12925544" cy="209907"/>
          </a:xfrm>
          <a:prstGeom prst="rect">
            <a:avLst/>
          </a:prstGeom>
          <a:noFill/>
          <a:ln/>
        </p:spPr>
        <p:txBody>
          <a:bodyPr wrap="none" lIns="0" tIns="0" rIns="0" bIns="0" rtlCol="0" anchor="t"/>
          <a:lstStyle/>
          <a:p>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Spezifische GUI-Layouts für verschiedene Menüs (z.B. Account-Info, Login, Bestellabwicklung, Admin-Bereich, Produktkatalog). Jede Klasse ist auf die Darstellung eines bestimmten Menüpunkts zugeschnitten.</a:t>
            </a:r>
            <a:endParaRPr lang="en-US" sz="1000" dirty="0"/>
          </a:p>
        </p:txBody>
      </p:sp>
      <p:sp>
        <p:nvSpPr>
          <p:cNvPr id="16" name="Shape 14"/>
          <p:cNvSpPr/>
          <p:nvPr/>
        </p:nvSpPr>
        <p:spPr>
          <a:xfrm>
            <a:off x="524589" y="4695111"/>
            <a:ext cx="524589" cy="965478"/>
          </a:xfrm>
          <a:prstGeom prst="roundRect">
            <a:avLst>
              <a:gd name="adj" fmla="val 360035"/>
            </a:avLst>
          </a:prstGeom>
          <a:solidFill>
            <a:srgbClr val="182567"/>
          </a:solidFill>
          <a:ln w="7620">
            <a:solidFill>
              <a:srgbClr val="313E80"/>
            </a:solidFill>
            <a:prstDash val="solid"/>
          </a:ln>
        </p:spPr>
      </p:sp>
      <p:sp>
        <p:nvSpPr>
          <p:cNvPr id="17" name="Text 15"/>
          <p:cNvSpPr/>
          <p:nvPr/>
        </p:nvSpPr>
        <p:spPr>
          <a:xfrm>
            <a:off x="688538" y="5054918"/>
            <a:ext cx="196691" cy="245864"/>
          </a:xfrm>
          <a:prstGeom prst="rect">
            <a:avLst/>
          </a:prstGeom>
          <a:noFill/>
          <a:ln/>
        </p:spPr>
        <p:txBody>
          <a:bodyPr wrap="none" lIns="0" tIns="0" rIns="0" bIns="0" rtlCol="0" anchor="t"/>
          <a:lstStyle/>
          <a:p>
            <a:pPr algn="l" indent="0" marL="0">
              <a:lnSpc>
                <a:spcPts val="1500"/>
              </a:lnSpc>
              <a:buNone/>
            </a:pPr>
            <a:r>
              <a:rPr lang="en-US" sz="1500" dirty="0">
                <a:solidFill>
                  <a:srgbClr val="CFD0D8"/>
                </a:solidFill>
                <a:latin typeface="Roboto Medium" pitchFamily="34" charset="0"/>
                <a:ea typeface="Roboto Medium" pitchFamily="34" charset="-122"/>
                <a:cs typeface="Roboto Medium" pitchFamily="34" charset="-120"/>
              </a:rPr>
              <a:t>4</a:t>
            </a:r>
            <a:endParaRPr lang="en-US" sz="1500" dirty="0"/>
          </a:p>
        </p:txBody>
      </p:sp>
      <p:sp>
        <p:nvSpPr>
          <p:cNvPr id="18" name="Text 16"/>
          <p:cNvSpPr/>
          <p:nvPr/>
        </p:nvSpPr>
        <p:spPr>
          <a:xfrm>
            <a:off x="1180267" y="4826198"/>
            <a:ext cx="3123248" cy="204907"/>
          </a:xfrm>
          <a:prstGeom prst="rect">
            <a:avLst/>
          </a:prstGeom>
          <a:noFill/>
          <a:ln/>
        </p:spPr>
        <p:txBody>
          <a:bodyPr wrap="none" lIns="0" tIns="0" rIns="0" bIns="0" rtlCol="0" anchor="t"/>
          <a:lstStyle/>
          <a:p>
            <a:pPr algn="l" indent="0" marL="0">
              <a:lnSpc>
                <a:spcPts val="1600"/>
              </a:lnSpc>
              <a:buNone/>
            </a:pPr>
            <a:r>
              <a:rPr lang="en-US" sz="1250" dirty="0">
                <a:solidFill>
                  <a:srgbClr val="CFD0D8"/>
                </a:solidFill>
                <a:latin typeface="Roboto Medium" pitchFamily="34" charset="0"/>
                <a:ea typeface="Roboto Medium" pitchFamily="34" charset="-122"/>
                <a:cs typeface="Roboto Medium" pitchFamily="34" charset="-120"/>
              </a:rPr>
              <a:t>Namespace: Elektrogrosshandel.Hardware</a:t>
            </a:r>
            <a:endParaRPr lang="en-US" sz="1250" dirty="0"/>
          </a:p>
        </p:txBody>
      </p:sp>
      <p:sp>
        <p:nvSpPr>
          <p:cNvPr id="19" name="Text 17"/>
          <p:cNvSpPr/>
          <p:nvPr/>
        </p:nvSpPr>
        <p:spPr>
          <a:xfrm>
            <a:off x="1180267" y="5109686"/>
            <a:ext cx="12925544" cy="419814"/>
          </a:xfrm>
          <a:prstGeom prst="rect">
            <a:avLst/>
          </a:prstGeom>
          <a:noFill/>
          <a:ln/>
        </p:spPr>
        <p:txBody>
          <a:bodyPr wrap="square" lIns="0" tIns="0" rIns="0" bIns="0" rtlCol="0" anchor="t"/>
          <a:lstStyle/>
          <a:p>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Definiert die Struktur und Eigenschaften der verschiedenen Computerhardware-Komponenten (Cases, Motherboards, Grafikkarten, RAM etc.). Diese Klassen erben von einer Basisklasse </a:t>
            </a:r>
            <a:pPr algn="l" indent="0" marL="0">
              <a:lnSpc>
                <a:spcPts val="1650"/>
              </a:lnSpc>
              <a:buNone/>
            </a:pPr>
            <a:r>
              <a:rPr lang="en-US" sz="1000" b="1" dirty="0">
                <a:solidFill>
                  <a:srgbClr val="CFD0D8"/>
                </a:solidFill>
                <a:latin typeface="Roboto" pitchFamily="34" charset="0"/>
                <a:ea typeface="Roboto" pitchFamily="34" charset="-122"/>
                <a:cs typeface="Roboto" pitchFamily="34" charset="-120"/>
              </a:rPr>
              <a:t>ComputerHardware</a:t>
            </a:r>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 und sind für die Erzeugung und Verwaltung von Artikel-IDs zuständig.</a:t>
            </a:r>
            <a:endParaRPr lang="en-US" sz="1000" dirty="0"/>
          </a:p>
        </p:txBody>
      </p:sp>
      <p:sp>
        <p:nvSpPr>
          <p:cNvPr id="20" name="Shape 18"/>
          <p:cNvSpPr/>
          <p:nvPr/>
        </p:nvSpPr>
        <p:spPr>
          <a:xfrm>
            <a:off x="524589" y="5791676"/>
            <a:ext cx="524589" cy="965478"/>
          </a:xfrm>
          <a:prstGeom prst="roundRect">
            <a:avLst>
              <a:gd name="adj" fmla="val 360035"/>
            </a:avLst>
          </a:prstGeom>
          <a:solidFill>
            <a:srgbClr val="182567"/>
          </a:solidFill>
          <a:ln w="7620">
            <a:solidFill>
              <a:srgbClr val="313E80"/>
            </a:solidFill>
            <a:prstDash val="solid"/>
          </a:ln>
        </p:spPr>
      </p:sp>
      <p:sp>
        <p:nvSpPr>
          <p:cNvPr id="21" name="Text 19"/>
          <p:cNvSpPr/>
          <p:nvPr/>
        </p:nvSpPr>
        <p:spPr>
          <a:xfrm>
            <a:off x="688538" y="6151483"/>
            <a:ext cx="196691" cy="245864"/>
          </a:xfrm>
          <a:prstGeom prst="rect">
            <a:avLst/>
          </a:prstGeom>
          <a:noFill/>
          <a:ln/>
        </p:spPr>
        <p:txBody>
          <a:bodyPr wrap="none" lIns="0" tIns="0" rIns="0" bIns="0" rtlCol="0" anchor="t"/>
          <a:lstStyle/>
          <a:p>
            <a:pPr algn="l" indent="0" marL="0">
              <a:lnSpc>
                <a:spcPts val="1500"/>
              </a:lnSpc>
              <a:buNone/>
            </a:pPr>
            <a:r>
              <a:rPr lang="en-US" sz="1500" dirty="0">
                <a:solidFill>
                  <a:srgbClr val="CFD0D8"/>
                </a:solidFill>
                <a:latin typeface="Roboto Medium" pitchFamily="34" charset="0"/>
                <a:ea typeface="Roboto Medium" pitchFamily="34" charset="-122"/>
                <a:cs typeface="Roboto Medium" pitchFamily="34" charset="-120"/>
              </a:rPr>
              <a:t>5</a:t>
            </a:r>
            <a:endParaRPr lang="en-US" sz="1500" dirty="0"/>
          </a:p>
        </p:txBody>
      </p:sp>
      <p:sp>
        <p:nvSpPr>
          <p:cNvPr id="22" name="Text 20"/>
          <p:cNvSpPr/>
          <p:nvPr/>
        </p:nvSpPr>
        <p:spPr>
          <a:xfrm>
            <a:off x="1180267" y="5922764"/>
            <a:ext cx="3137059" cy="204907"/>
          </a:xfrm>
          <a:prstGeom prst="rect">
            <a:avLst/>
          </a:prstGeom>
          <a:noFill/>
          <a:ln/>
        </p:spPr>
        <p:txBody>
          <a:bodyPr wrap="none" lIns="0" tIns="0" rIns="0" bIns="0" rtlCol="0" anchor="t"/>
          <a:lstStyle/>
          <a:p>
            <a:pPr algn="l" indent="0" marL="0">
              <a:lnSpc>
                <a:spcPts val="1600"/>
              </a:lnSpc>
              <a:buNone/>
            </a:pPr>
            <a:r>
              <a:rPr lang="en-US" sz="1250" dirty="0">
                <a:solidFill>
                  <a:srgbClr val="CFD0D8"/>
                </a:solidFill>
                <a:latin typeface="Roboto Medium" pitchFamily="34" charset="0"/>
                <a:ea typeface="Roboto Medium" pitchFamily="34" charset="-122"/>
                <a:cs typeface="Roboto Medium" pitchFamily="34" charset="-120"/>
              </a:rPr>
              <a:t>Namespace: Elektrogrosshandel.Functions</a:t>
            </a:r>
            <a:endParaRPr lang="en-US" sz="1250" dirty="0"/>
          </a:p>
        </p:txBody>
      </p:sp>
      <p:sp>
        <p:nvSpPr>
          <p:cNvPr id="23" name="Text 21"/>
          <p:cNvSpPr/>
          <p:nvPr/>
        </p:nvSpPr>
        <p:spPr>
          <a:xfrm>
            <a:off x="1180267" y="6206252"/>
            <a:ext cx="12925544" cy="419814"/>
          </a:xfrm>
          <a:prstGeom prst="rect">
            <a:avLst/>
          </a:prstGeom>
          <a:noFill/>
          <a:ln/>
        </p:spPr>
        <p:txBody>
          <a:bodyPr wrap="square" lIns="0" tIns="0" rIns="0" bIns="0" rtlCol="0" anchor="t"/>
          <a:lstStyle/>
          <a:p>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Beherbergt die Kernlogik und Hilfsfunktionen der Anwendung, darunter </a:t>
            </a:r>
            <a:pPr algn="l" indent="0" marL="0">
              <a:lnSpc>
                <a:spcPts val="1650"/>
              </a:lnSpc>
              <a:buNone/>
            </a:pPr>
            <a:r>
              <a:rPr lang="en-US" sz="1000" b="1" dirty="0">
                <a:solidFill>
                  <a:srgbClr val="CFD0D8"/>
                </a:solidFill>
                <a:latin typeface="Roboto" pitchFamily="34" charset="0"/>
                <a:ea typeface="Roboto" pitchFamily="34" charset="-122"/>
                <a:cs typeface="Roboto" pitchFamily="34" charset="-120"/>
              </a:rPr>
              <a:t>PasswordHelper</a:t>
            </a:r>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 (Hashing und Validierung), </a:t>
            </a:r>
            <a:pPr algn="l" indent="0" marL="0">
              <a:lnSpc>
                <a:spcPts val="1650"/>
              </a:lnSpc>
              <a:buNone/>
            </a:pPr>
            <a:r>
              <a:rPr lang="en-US" sz="1000" b="1" dirty="0">
                <a:solidFill>
                  <a:srgbClr val="CFD0D8"/>
                </a:solidFill>
                <a:latin typeface="Roboto" pitchFamily="34" charset="0"/>
                <a:ea typeface="Roboto" pitchFamily="34" charset="-122"/>
                <a:cs typeface="Roboto" pitchFamily="34" charset="-120"/>
              </a:rPr>
              <a:t>LogIn</a:t>
            </a:r>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 (Login-Flow), </a:t>
            </a:r>
            <a:pPr algn="l" indent="0" marL="0">
              <a:lnSpc>
                <a:spcPts val="1650"/>
              </a:lnSpc>
              <a:buNone/>
            </a:pPr>
            <a:r>
              <a:rPr lang="en-US" sz="1000" b="1" dirty="0">
                <a:solidFill>
                  <a:srgbClr val="CFD0D8"/>
                </a:solidFill>
                <a:latin typeface="Roboto" pitchFamily="34" charset="0"/>
                <a:ea typeface="Roboto" pitchFamily="34" charset="-122"/>
                <a:cs typeface="Roboto" pitchFamily="34" charset="-120"/>
              </a:rPr>
              <a:t>UserInput</a:t>
            </a:r>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 (interaktive Eingaben), </a:t>
            </a:r>
            <a:pPr algn="l" indent="0" marL="0">
              <a:lnSpc>
                <a:spcPts val="1650"/>
              </a:lnSpc>
              <a:buNone/>
            </a:pPr>
            <a:r>
              <a:rPr lang="en-US" sz="1000" b="1" dirty="0">
                <a:solidFill>
                  <a:srgbClr val="CFD0D8"/>
                </a:solidFill>
                <a:latin typeface="Roboto" pitchFamily="34" charset="0"/>
                <a:ea typeface="Roboto" pitchFamily="34" charset="-122"/>
                <a:cs typeface="Roboto" pitchFamily="34" charset="-120"/>
              </a:rPr>
              <a:t>PlaceOrder</a:t>
            </a:r>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 (Bestellabwicklung), </a:t>
            </a:r>
            <a:pPr algn="l" indent="0" marL="0">
              <a:lnSpc>
                <a:spcPts val="1650"/>
              </a:lnSpc>
              <a:buNone/>
            </a:pPr>
            <a:r>
              <a:rPr lang="en-US" sz="1000" b="1" dirty="0">
                <a:solidFill>
                  <a:srgbClr val="CFD0D8"/>
                </a:solidFill>
                <a:latin typeface="Roboto" pitchFamily="34" charset="0"/>
                <a:ea typeface="Roboto" pitchFamily="34" charset="-122"/>
                <a:cs typeface="Roboto" pitchFamily="34" charset="-120"/>
              </a:rPr>
              <a:t>AdminMenu</a:t>
            </a:r>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 (Artikelverwaltung) und </a:t>
            </a:r>
            <a:pPr algn="l" indent="0" marL="0">
              <a:lnSpc>
                <a:spcPts val="1650"/>
              </a:lnSpc>
              <a:buNone/>
            </a:pPr>
            <a:r>
              <a:rPr lang="en-US" sz="1000" b="1" dirty="0">
                <a:solidFill>
                  <a:srgbClr val="CFD0D8"/>
                </a:solidFill>
                <a:latin typeface="Roboto" pitchFamily="34" charset="0"/>
                <a:ea typeface="Roboto" pitchFamily="34" charset="-122"/>
                <a:cs typeface="Roboto" pitchFamily="34" charset="-120"/>
              </a:rPr>
              <a:t>ProductCatalog</a:t>
            </a:r>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 (Produktnavigation).</a:t>
            </a:r>
            <a:endParaRPr lang="en-US" sz="1000" dirty="0"/>
          </a:p>
        </p:txBody>
      </p:sp>
      <p:sp>
        <p:nvSpPr>
          <p:cNvPr id="24" name="Shape 22"/>
          <p:cNvSpPr/>
          <p:nvPr/>
        </p:nvSpPr>
        <p:spPr>
          <a:xfrm>
            <a:off x="524589" y="6888242"/>
            <a:ext cx="524589" cy="786884"/>
          </a:xfrm>
          <a:prstGeom prst="roundRect">
            <a:avLst>
              <a:gd name="adj" fmla="val 360035"/>
            </a:avLst>
          </a:prstGeom>
          <a:solidFill>
            <a:srgbClr val="182567"/>
          </a:solidFill>
          <a:ln w="7620">
            <a:solidFill>
              <a:srgbClr val="313E80"/>
            </a:solidFill>
            <a:prstDash val="solid"/>
          </a:ln>
        </p:spPr>
      </p:sp>
      <p:sp>
        <p:nvSpPr>
          <p:cNvPr id="25" name="Text 23"/>
          <p:cNvSpPr/>
          <p:nvPr/>
        </p:nvSpPr>
        <p:spPr>
          <a:xfrm>
            <a:off x="688538" y="7158752"/>
            <a:ext cx="196691" cy="245864"/>
          </a:xfrm>
          <a:prstGeom prst="rect">
            <a:avLst/>
          </a:prstGeom>
          <a:noFill/>
          <a:ln/>
        </p:spPr>
        <p:txBody>
          <a:bodyPr wrap="none" lIns="0" tIns="0" rIns="0" bIns="0" rtlCol="0" anchor="t"/>
          <a:lstStyle/>
          <a:p>
            <a:pPr algn="l" indent="0" marL="0">
              <a:lnSpc>
                <a:spcPts val="1500"/>
              </a:lnSpc>
              <a:buNone/>
            </a:pPr>
            <a:r>
              <a:rPr lang="en-US" sz="1500" dirty="0">
                <a:solidFill>
                  <a:srgbClr val="CFD0D8"/>
                </a:solidFill>
                <a:latin typeface="Roboto Medium" pitchFamily="34" charset="0"/>
                <a:ea typeface="Roboto Medium" pitchFamily="34" charset="-122"/>
                <a:cs typeface="Roboto Medium" pitchFamily="34" charset="-120"/>
              </a:rPr>
              <a:t>6</a:t>
            </a:r>
            <a:endParaRPr lang="en-US" sz="1500" dirty="0"/>
          </a:p>
        </p:txBody>
      </p:sp>
      <p:sp>
        <p:nvSpPr>
          <p:cNvPr id="26" name="Text 24"/>
          <p:cNvSpPr/>
          <p:nvPr/>
        </p:nvSpPr>
        <p:spPr>
          <a:xfrm>
            <a:off x="1180267" y="7019330"/>
            <a:ext cx="2753201" cy="204907"/>
          </a:xfrm>
          <a:prstGeom prst="rect">
            <a:avLst/>
          </a:prstGeom>
          <a:noFill/>
          <a:ln/>
        </p:spPr>
        <p:txBody>
          <a:bodyPr wrap="none" lIns="0" tIns="0" rIns="0" bIns="0" rtlCol="0" anchor="t"/>
          <a:lstStyle/>
          <a:p>
            <a:pPr algn="l" indent="0" marL="0">
              <a:lnSpc>
                <a:spcPts val="1600"/>
              </a:lnSpc>
              <a:buNone/>
            </a:pPr>
            <a:r>
              <a:rPr lang="en-US" sz="1250" dirty="0">
                <a:solidFill>
                  <a:srgbClr val="CFD0D8"/>
                </a:solidFill>
                <a:latin typeface="Roboto Medium" pitchFamily="34" charset="0"/>
                <a:ea typeface="Roboto Medium" pitchFamily="34" charset="-122"/>
                <a:cs typeface="Roboto Medium" pitchFamily="34" charset="-120"/>
              </a:rPr>
              <a:t>Namespace: Elektrogrosshandel.User</a:t>
            </a:r>
            <a:endParaRPr lang="en-US" sz="1250" dirty="0"/>
          </a:p>
        </p:txBody>
      </p:sp>
      <p:sp>
        <p:nvSpPr>
          <p:cNvPr id="27" name="Text 25"/>
          <p:cNvSpPr/>
          <p:nvPr/>
        </p:nvSpPr>
        <p:spPr>
          <a:xfrm>
            <a:off x="1180267" y="7302818"/>
            <a:ext cx="12925544" cy="209907"/>
          </a:xfrm>
          <a:prstGeom prst="rect">
            <a:avLst/>
          </a:prstGeom>
          <a:noFill/>
          <a:ln/>
        </p:spPr>
        <p:txBody>
          <a:bodyPr wrap="none" lIns="0" tIns="0" rIns="0" bIns="0" rtlCol="0" anchor="t"/>
          <a:lstStyle/>
          <a:p>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Enthält die </a:t>
            </a:r>
            <a:pPr algn="l" indent="0" marL="0">
              <a:lnSpc>
                <a:spcPts val="1650"/>
              </a:lnSpc>
              <a:buNone/>
            </a:pPr>
            <a:r>
              <a:rPr lang="en-US" sz="1000" b="1" dirty="0">
                <a:solidFill>
                  <a:srgbClr val="CFD0D8"/>
                </a:solidFill>
                <a:latin typeface="Roboto" pitchFamily="34" charset="0"/>
                <a:ea typeface="Roboto" pitchFamily="34" charset="-122"/>
                <a:cs typeface="Roboto" pitchFamily="34" charset="-120"/>
              </a:rPr>
              <a:t>Bucket</a:t>
            </a:r>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-Klasse, die den Warenkorb eines Benutzers repräsentiert. Sie verwaltet das Hinzufügen von Artikeln, die Berechnung des Warenkorbwerts und die Speicherung der Artikel.</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1638" y="786646"/>
            <a:ext cx="10351651" cy="563880"/>
          </a:xfrm>
          <a:prstGeom prst="rect">
            <a:avLst/>
          </a:prstGeom>
          <a:noFill/>
          <a:ln/>
        </p:spPr>
        <p:txBody>
          <a:bodyPr wrap="none" lIns="0" tIns="0" rIns="0" bIns="0" rtlCol="0" anchor="t"/>
          <a:lstStyle/>
          <a:p>
            <a:pPr algn="l" indent="0" marL="0">
              <a:lnSpc>
                <a:spcPts val="4400"/>
              </a:lnSpc>
              <a:buNone/>
            </a:pPr>
            <a:r>
              <a:rPr lang="en-US" sz="3550" dirty="0">
                <a:solidFill>
                  <a:srgbClr val="FFFFFF"/>
                </a:solidFill>
                <a:latin typeface="Roboto Medium" pitchFamily="34" charset="0"/>
                <a:ea typeface="Roboto Medium" pitchFamily="34" charset="-122"/>
                <a:cs typeface="Roboto Medium" pitchFamily="34" charset="-120"/>
              </a:rPr>
              <a:t>Die Hardware-Klassen: Ein Baukasten für Computer</a:t>
            </a:r>
            <a:endParaRPr lang="en-US" sz="3550" dirty="0"/>
          </a:p>
        </p:txBody>
      </p:sp>
      <p:sp>
        <p:nvSpPr>
          <p:cNvPr id="3" name="Text 1"/>
          <p:cNvSpPr/>
          <p:nvPr/>
        </p:nvSpPr>
        <p:spPr>
          <a:xfrm>
            <a:off x="721638" y="1711285"/>
            <a:ext cx="13187124" cy="577215"/>
          </a:xfrm>
          <a:prstGeom prst="rect">
            <a:avLst/>
          </a:prstGeom>
          <a:noFill/>
          <a:ln/>
        </p:spPr>
        <p:txBody>
          <a:bodyPr wrap="square" lIns="0" tIns="0" rIns="0" bIns="0" rtlCol="0" anchor="t"/>
          <a:lstStyle/>
          <a:p>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Im Kern des Elektrogroßhandel-Projekts steht das detaillierte Modell der Computerhardware. Durch eine konsequente Vererbungshierarchie von der Basisklasse </a:t>
            </a:r>
            <a:pPr algn="l" indent="0" marL="0">
              <a:lnSpc>
                <a:spcPts val="2250"/>
              </a:lnSpc>
              <a:buNone/>
            </a:pPr>
            <a:r>
              <a:rPr lang="en-US" sz="1400" b="1" dirty="0">
                <a:solidFill>
                  <a:srgbClr val="CFD0D8"/>
                </a:solidFill>
                <a:latin typeface="Roboto" pitchFamily="34" charset="0"/>
                <a:ea typeface="Roboto" pitchFamily="34" charset="-122"/>
                <a:cs typeface="Roboto" pitchFamily="34" charset="-120"/>
              </a:rPr>
              <a:t>ComputerHardware</a:t>
            </a:r>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 wird eine flexible und erweiterbare Struktur geschaffen, die die Vielfalt technischer Komponenten abbildet.</a:t>
            </a:r>
            <a:endParaRPr lang="en-US" sz="1400" dirty="0"/>
          </a:p>
        </p:txBody>
      </p:sp>
      <p:sp>
        <p:nvSpPr>
          <p:cNvPr id="4" name="Shape 2"/>
          <p:cNvSpPr/>
          <p:nvPr/>
        </p:nvSpPr>
        <p:spPr>
          <a:xfrm>
            <a:off x="721638" y="4577120"/>
            <a:ext cx="13187124" cy="22860"/>
          </a:xfrm>
          <a:prstGeom prst="roundRect">
            <a:avLst>
              <a:gd name="adj" fmla="val 331501"/>
            </a:avLst>
          </a:prstGeom>
          <a:solidFill>
            <a:srgbClr val="313E80"/>
          </a:solidFill>
          <a:ln/>
        </p:spPr>
      </p:sp>
      <p:sp>
        <p:nvSpPr>
          <p:cNvPr id="5" name="Shape 3"/>
          <p:cNvSpPr/>
          <p:nvPr/>
        </p:nvSpPr>
        <p:spPr>
          <a:xfrm>
            <a:off x="3279934" y="4216420"/>
            <a:ext cx="22860" cy="360759"/>
          </a:xfrm>
          <a:prstGeom prst="roundRect">
            <a:avLst>
              <a:gd name="adj" fmla="val 331501"/>
            </a:avLst>
          </a:prstGeom>
          <a:solidFill>
            <a:srgbClr val="313E80"/>
          </a:solidFill>
          <a:ln/>
        </p:spPr>
      </p:sp>
      <p:sp>
        <p:nvSpPr>
          <p:cNvPr id="6" name="Shape 4"/>
          <p:cNvSpPr/>
          <p:nvPr/>
        </p:nvSpPr>
        <p:spPr>
          <a:xfrm>
            <a:off x="3223736" y="4509433"/>
            <a:ext cx="135255" cy="135255"/>
          </a:xfrm>
          <a:prstGeom prst="roundRect">
            <a:avLst>
              <a:gd name="adj" fmla="val 338028"/>
            </a:avLst>
          </a:prstGeom>
          <a:solidFill>
            <a:srgbClr val="5A6ED8"/>
          </a:solidFill>
          <a:ln/>
        </p:spPr>
      </p:sp>
      <p:sp>
        <p:nvSpPr>
          <p:cNvPr id="7" name="Text 5"/>
          <p:cNvSpPr/>
          <p:nvPr/>
        </p:nvSpPr>
        <p:spPr>
          <a:xfrm>
            <a:off x="1632347" y="2491383"/>
            <a:ext cx="3318034" cy="281821"/>
          </a:xfrm>
          <a:prstGeom prst="rect">
            <a:avLst/>
          </a:prstGeom>
          <a:noFill/>
          <a:ln/>
        </p:spPr>
        <p:txBody>
          <a:bodyPr wrap="none" lIns="0" tIns="0" rIns="0" bIns="0" rtlCol="0" anchor="t"/>
          <a:lstStyle/>
          <a:p>
            <a:pPr algn="ctr" indent="0" marL="0">
              <a:lnSpc>
                <a:spcPts val="2200"/>
              </a:lnSpc>
              <a:buNone/>
            </a:pPr>
            <a:r>
              <a:rPr lang="en-US" sz="1750" dirty="0">
                <a:solidFill>
                  <a:srgbClr val="CFD0D8"/>
                </a:solidFill>
                <a:latin typeface="Roboto Medium" pitchFamily="34" charset="0"/>
                <a:ea typeface="Roboto Medium" pitchFamily="34" charset="-122"/>
                <a:cs typeface="Roboto Medium" pitchFamily="34" charset="-120"/>
              </a:rPr>
              <a:t>Base Klasse: ComputerHardware</a:t>
            </a:r>
            <a:endParaRPr lang="en-US" sz="1750" dirty="0"/>
          </a:p>
        </p:txBody>
      </p:sp>
      <p:sp>
        <p:nvSpPr>
          <p:cNvPr id="8" name="Text 6"/>
          <p:cNvSpPr/>
          <p:nvPr/>
        </p:nvSpPr>
        <p:spPr>
          <a:xfrm>
            <a:off x="902018" y="2881432"/>
            <a:ext cx="4778693" cy="1154430"/>
          </a:xfrm>
          <a:prstGeom prst="rect">
            <a:avLst/>
          </a:prstGeom>
          <a:noFill/>
          <a:ln/>
        </p:spPr>
        <p:txBody>
          <a:bodyPr wrap="square" lIns="0" tIns="0" rIns="0" bIns="0" rtlCol="0" anchor="t"/>
          <a:lstStyle/>
          <a:p>
            <a:pPr algn="ctr" indent="0" marL="0">
              <a:lnSpc>
                <a:spcPts val="2250"/>
              </a:lnSpc>
              <a:buNone/>
            </a:pPr>
            <a:r>
              <a:rPr lang="en-US" sz="1400" dirty="0">
                <a:solidFill>
                  <a:srgbClr val="CFD0D8"/>
                </a:solidFill>
                <a:latin typeface="Roboto" pitchFamily="34" charset="0"/>
                <a:ea typeface="Roboto" pitchFamily="34" charset="-122"/>
                <a:cs typeface="Roboto" pitchFamily="34" charset="-120"/>
              </a:rPr>
              <a:t>Definiert allgemeine Eigenschaften wie Artikel-IDs, die alle Produkte gemeinsam haben. Diese werden an die abgeleiteten Klassen weitergegeben, um eine konsistente Identifikation zu gewährleisten.</a:t>
            </a:r>
            <a:endParaRPr lang="en-US" sz="1400" dirty="0"/>
          </a:p>
        </p:txBody>
      </p:sp>
      <p:sp>
        <p:nvSpPr>
          <p:cNvPr id="9" name="Shape 7"/>
          <p:cNvSpPr/>
          <p:nvPr/>
        </p:nvSpPr>
        <p:spPr>
          <a:xfrm>
            <a:off x="5962412" y="4577060"/>
            <a:ext cx="22860" cy="360759"/>
          </a:xfrm>
          <a:prstGeom prst="roundRect">
            <a:avLst>
              <a:gd name="adj" fmla="val 331501"/>
            </a:avLst>
          </a:prstGeom>
          <a:solidFill>
            <a:srgbClr val="313E80"/>
          </a:solidFill>
          <a:ln/>
        </p:spPr>
      </p:sp>
      <p:sp>
        <p:nvSpPr>
          <p:cNvPr id="10" name="Shape 8"/>
          <p:cNvSpPr/>
          <p:nvPr/>
        </p:nvSpPr>
        <p:spPr>
          <a:xfrm>
            <a:off x="5906214" y="4509433"/>
            <a:ext cx="135255" cy="135255"/>
          </a:xfrm>
          <a:prstGeom prst="roundRect">
            <a:avLst>
              <a:gd name="adj" fmla="val 338028"/>
            </a:avLst>
          </a:prstGeom>
          <a:solidFill>
            <a:srgbClr val="5A6ED8"/>
          </a:solidFill>
          <a:ln/>
        </p:spPr>
      </p:sp>
      <p:sp>
        <p:nvSpPr>
          <p:cNvPr id="11" name="Text 9"/>
          <p:cNvSpPr/>
          <p:nvPr/>
        </p:nvSpPr>
        <p:spPr>
          <a:xfrm>
            <a:off x="4640223" y="5118378"/>
            <a:ext cx="2667238" cy="281821"/>
          </a:xfrm>
          <a:prstGeom prst="rect">
            <a:avLst/>
          </a:prstGeom>
          <a:noFill/>
          <a:ln/>
        </p:spPr>
        <p:txBody>
          <a:bodyPr wrap="none" lIns="0" tIns="0" rIns="0" bIns="0" rtlCol="0" anchor="t"/>
          <a:lstStyle/>
          <a:p>
            <a:pPr algn="ctr" indent="0" marL="0">
              <a:lnSpc>
                <a:spcPts val="2200"/>
              </a:lnSpc>
              <a:buNone/>
            </a:pPr>
            <a:r>
              <a:rPr lang="en-US" sz="1750" dirty="0">
                <a:solidFill>
                  <a:srgbClr val="CFD0D8"/>
                </a:solidFill>
                <a:latin typeface="Roboto Medium" pitchFamily="34" charset="0"/>
                <a:ea typeface="Roboto Medium" pitchFamily="34" charset="-122"/>
                <a:cs typeface="Roboto Medium" pitchFamily="34" charset="-120"/>
              </a:rPr>
              <a:t>Spezifische Eigenschaften</a:t>
            </a:r>
            <a:endParaRPr lang="en-US" sz="1750" dirty="0"/>
          </a:p>
        </p:txBody>
      </p:sp>
      <p:sp>
        <p:nvSpPr>
          <p:cNvPr id="12" name="Text 10"/>
          <p:cNvSpPr/>
          <p:nvPr/>
        </p:nvSpPr>
        <p:spPr>
          <a:xfrm>
            <a:off x="3584496" y="5508427"/>
            <a:ext cx="4778812" cy="1154430"/>
          </a:xfrm>
          <a:prstGeom prst="rect">
            <a:avLst/>
          </a:prstGeom>
          <a:noFill/>
          <a:ln/>
        </p:spPr>
        <p:txBody>
          <a:bodyPr wrap="square" lIns="0" tIns="0" rIns="0" bIns="0" rtlCol="0" anchor="t"/>
          <a:lstStyle/>
          <a:p>
            <a:pPr algn="ctr" indent="0" marL="0">
              <a:lnSpc>
                <a:spcPts val="2250"/>
              </a:lnSpc>
              <a:buNone/>
            </a:pPr>
            <a:r>
              <a:rPr lang="en-US" sz="1400" dirty="0">
                <a:solidFill>
                  <a:srgbClr val="CFD0D8"/>
                </a:solidFill>
                <a:latin typeface="Roboto" pitchFamily="34" charset="0"/>
                <a:ea typeface="Roboto" pitchFamily="34" charset="-122"/>
                <a:cs typeface="Roboto" pitchFamily="34" charset="-120"/>
              </a:rPr>
              <a:t>Abgeleitete Klassen wie </a:t>
            </a:r>
            <a:pPr algn="ctr" indent="0" marL="0">
              <a:lnSpc>
                <a:spcPts val="2250"/>
              </a:lnSpc>
              <a:buNone/>
            </a:pPr>
            <a:r>
              <a:rPr lang="en-US" sz="1400" b="1" dirty="0">
                <a:solidFill>
                  <a:srgbClr val="CFD0D8"/>
                </a:solidFill>
                <a:latin typeface="Roboto" pitchFamily="34" charset="0"/>
                <a:ea typeface="Roboto" pitchFamily="34" charset="-122"/>
                <a:cs typeface="Roboto" pitchFamily="34" charset="-120"/>
              </a:rPr>
              <a:t>Case</a:t>
            </a:r>
            <a:pPr algn="ctr" indent="0" marL="0">
              <a:lnSpc>
                <a:spcPts val="2250"/>
              </a:lnSpc>
              <a:buNone/>
            </a:pPr>
            <a:r>
              <a:rPr lang="en-US" sz="1400" dirty="0">
                <a:solidFill>
                  <a:srgbClr val="CFD0D8"/>
                </a:solidFill>
                <a:latin typeface="Roboto" pitchFamily="34" charset="0"/>
                <a:ea typeface="Roboto" pitchFamily="34" charset="-122"/>
                <a:cs typeface="Roboto" pitchFamily="34" charset="-120"/>
              </a:rPr>
              <a:t>, </a:t>
            </a:r>
            <a:pPr algn="ctr" indent="0" marL="0">
              <a:lnSpc>
                <a:spcPts val="2250"/>
              </a:lnSpc>
              <a:buNone/>
            </a:pPr>
            <a:r>
              <a:rPr lang="en-US" sz="1400" b="1" dirty="0">
                <a:solidFill>
                  <a:srgbClr val="CFD0D8"/>
                </a:solidFill>
                <a:latin typeface="Roboto" pitchFamily="34" charset="0"/>
                <a:ea typeface="Roboto" pitchFamily="34" charset="-122"/>
                <a:cs typeface="Roboto" pitchFamily="34" charset="-120"/>
              </a:rPr>
              <a:t>Motherboard</a:t>
            </a:r>
            <a:pPr algn="ctr" indent="0" marL="0">
              <a:lnSpc>
                <a:spcPts val="2250"/>
              </a:lnSpc>
              <a:buNone/>
            </a:pPr>
            <a:r>
              <a:rPr lang="en-US" sz="1400" dirty="0">
                <a:solidFill>
                  <a:srgbClr val="CFD0D8"/>
                </a:solidFill>
                <a:latin typeface="Roboto" pitchFamily="34" charset="0"/>
                <a:ea typeface="Roboto" pitchFamily="34" charset="-122"/>
                <a:cs typeface="Roboto" pitchFamily="34" charset="-120"/>
              </a:rPr>
              <a:t> oder </a:t>
            </a:r>
            <a:pPr algn="ctr" indent="0" marL="0">
              <a:lnSpc>
                <a:spcPts val="2250"/>
              </a:lnSpc>
              <a:buNone/>
            </a:pPr>
            <a:r>
              <a:rPr lang="en-US" sz="1400" b="1" dirty="0">
                <a:solidFill>
                  <a:srgbClr val="CFD0D8"/>
                </a:solidFill>
                <a:latin typeface="Roboto" pitchFamily="34" charset="0"/>
                <a:ea typeface="Roboto" pitchFamily="34" charset="-122"/>
                <a:cs typeface="Roboto" pitchFamily="34" charset="-120"/>
              </a:rPr>
              <a:t>GraphicsCard</a:t>
            </a:r>
            <a:pPr algn="ctr" indent="0" marL="0">
              <a:lnSpc>
                <a:spcPts val="2250"/>
              </a:lnSpc>
              <a:buNone/>
            </a:pPr>
            <a:r>
              <a:rPr lang="en-US" sz="1400" dirty="0">
                <a:solidFill>
                  <a:srgbClr val="CFD0D8"/>
                </a:solidFill>
                <a:latin typeface="Roboto" pitchFamily="34" charset="0"/>
                <a:ea typeface="Roboto" pitchFamily="34" charset="-122"/>
                <a:cs typeface="Roboto" pitchFamily="34" charset="-120"/>
              </a:rPr>
              <a:t> erweitern die Basisklasse um hardware-spezifische Felder (z.B. FormFactor für Gehäuse, Socket für Mainboards, VRAM für Grafikkarten).</a:t>
            </a:r>
            <a:endParaRPr lang="en-US" sz="1400" dirty="0"/>
          </a:p>
        </p:txBody>
      </p:sp>
      <p:sp>
        <p:nvSpPr>
          <p:cNvPr id="13" name="Shape 11"/>
          <p:cNvSpPr/>
          <p:nvPr/>
        </p:nvSpPr>
        <p:spPr>
          <a:xfrm>
            <a:off x="8644890" y="4216420"/>
            <a:ext cx="22860" cy="360759"/>
          </a:xfrm>
          <a:prstGeom prst="roundRect">
            <a:avLst>
              <a:gd name="adj" fmla="val 331501"/>
            </a:avLst>
          </a:prstGeom>
          <a:solidFill>
            <a:srgbClr val="313E80"/>
          </a:solidFill>
          <a:ln/>
        </p:spPr>
      </p:sp>
      <p:sp>
        <p:nvSpPr>
          <p:cNvPr id="14" name="Shape 12"/>
          <p:cNvSpPr/>
          <p:nvPr/>
        </p:nvSpPr>
        <p:spPr>
          <a:xfrm>
            <a:off x="8588693" y="4509433"/>
            <a:ext cx="135255" cy="135255"/>
          </a:xfrm>
          <a:prstGeom prst="roundRect">
            <a:avLst>
              <a:gd name="adj" fmla="val 338028"/>
            </a:avLst>
          </a:prstGeom>
          <a:solidFill>
            <a:srgbClr val="5A6ED8"/>
          </a:solidFill>
          <a:ln/>
        </p:spPr>
      </p:sp>
      <p:sp>
        <p:nvSpPr>
          <p:cNvPr id="15" name="Text 13"/>
          <p:cNvSpPr/>
          <p:nvPr/>
        </p:nvSpPr>
        <p:spPr>
          <a:xfrm>
            <a:off x="7528679" y="2491383"/>
            <a:ext cx="2255282" cy="281821"/>
          </a:xfrm>
          <a:prstGeom prst="rect">
            <a:avLst/>
          </a:prstGeom>
          <a:noFill/>
          <a:ln/>
        </p:spPr>
        <p:txBody>
          <a:bodyPr wrap="none" lIns="0" tIns="0" rIns="0" bIns="0" rtlCol="0" anchor="t"/>
          <a:lstStyle/>
          <a:p>
            <a:pPr algn="ctr" indent="0" marL="0">
              <a:lnSpc>
                <a:spcPts val="2200"/>
              </a:lnSpc>
              <a:buNone/>
            </a:pPr>
            <a:r>
              <a:rPr lang="en-US" sz="1750" dirty="0">
                <a:solidFill>
                  <a:srgbClr val="CFD0D8"/>
                </a:solidFill>
                <a:latin typeface="Roboto Medium" pitchFamily="34" charset="0"/>
                <a:ea typeface="Roboto Medium" pitchFamily="34" charset="-122"/>
                <a:cs typeface="Roboto Medium" pitchFamily="34" charset="-120"/>
              </a:rPr>
              <a:t>Kapselung</a:t>
            </a:r>
            <a:endParaRPr lang="en-US" sz="1750" dirty="0"/>
          </a:p>
        </p:txBody>
      </p:sp>
      <p:sp>
        <p:nvSpPr>
          <p:cNvPr id="16" name="Text 14"/>
          <p:cNvSpPr/>
          <p:nvPr/>
        </p:nvSpPr>
        <p:spPr>
          <a:xfrm>
            <a:off x="6266974" y="2881432"/>
            <a:ext cx="4778812" cy="1154430"/>
          </a:xfrm>
          <a:prstGeom prst="rect">
            <a:avLst/>
          </a:prstGeom>
          <a:noFill/>
          <a:ln/>
        </p:spPr>
        <p:txBody>
          <a:bodyPr wrap="square" lIns="0" tIns="0" rIns="0" bIns="0" rtlCol="0" anchor="t"/>
          <a:lstStyle/>
          <a:p>
            <a:pPr algn="ctr" indent="0" marL="0">
              <a:lnSpc>
                <a:spcPts val="2250"/>
              </a:lnSpc>
              <a:buNone/>
            </a:pPr>
            <a:r>
              <a:rPr lang="en-US" sz="1400" dirty="0">
                <a:solidFill>
                  <a:srgbClr val="CFD0D8"/>
                </a:solidFill>
                <a:latin typeface="Roboto" pitchFamily="34" charset="0"/>
                <a:ea typeface="Roboto" pitchFamily="34" charset="-122"/>
                <a:cs typeface="Roboto" pitchFamily="34" charset="-120"/>
              </a:rPr>
              <a:t>Die Felder der Artikel sind privat gekapselt und können nur über definierte Methoden der </a:t>
            </a:r>
            <a:pPr algn="ctr" indent="0" marL="0">
              <a:lnSpc>
                <a:spcPts val="2250"/>
              </a:lnSpc>
              <a:buNone/>
            </a:pPr>
            <a:r>
              <a:rPr lang="en-US" sz="1400" b="1" dirty="0">
                <a:solidFill>
                  <a:srgbClr val="CFD0D8"/>
                </a:solidFill>
                <a:latin typeface="Roboto" pitchFamily="34" charset="0"/>
                <a:ea typeface="Roboto" pitchFamily="34" charset="-122"/>
                <a:cs typeface="Roboto" pitchFamily="34" charset="-120"/>
              </a:rPr>
              <a:t>ComputerHardware</a:t>
            </a:r>
            <a:pPr algn="ctr" indent="0" marL="0">
              <a:lnSpc>
                <a:spcPts val="2250"/>
              </a:lnSpc>
              <a:buNone/>
            </a:pPr>
            <a:r>
              <a:rPr lang="en-US" sz="1400" dirty="0">
                <a:solidFill>
                  <a:srgbClr val="CFD0D8"/>
                </a:solidFill>
                <a:latin typeface="Roboto" pitchFamily="34" charset="0"/>
                <a:ea typeface="Roboto" pitchFamily="34" charset="-122"/>
                <a:cs typeface="Roboto" pitchFamily="34" charset="-120"/>
              </a:rPr>
              <a:t>-Klasse ausgelesen werden. Dies gewährleistet Datenintegrität und eine kontrollierte Schnittstelle.</a:t>
            </a:r>
            <a:endParaRPr lang="en-US" sz="1400" dirty="0"/>
          </a:p>
        </p:txBody>
      </p:sp>
      <p:sp>
        <p:nvSpPr>
          <p:cNvPr id="17" name="Shape 15"/>
          <p:cNvSpPr/>
          <p:nvPr/>
        </p:nvSpPr>
        <p:spPr>
          <a:xfrm>
            <a:off x="11327487" y="4577060"/>
            <a:ext cx="22860" cy="360759"/>
          </a:xfrm>
          <a:prstGeom prst="roundRect">
            <a:avLst>
              <a:gd name="adj" fmla="val 331501"/>
            </a:avLst>
          </a:prstGeom>
          <a:solidFill>
            <a:srgbClr val="313E80"/>
          </a:solidFill>
          <a:ln/>
        </p:spPr>
      </p:sp>
      <p:sp>
        <p:nvSpPr>
          <p:cNvPr id="18" name="Shape 16"/>
          <p:cNvSpPr/>
          <p:nvPr/>
        </p:nvSpPr>
        <p:spPr>
          <a:xfrm>
            <a:off x="11271290" y="4509433"/>
            <a:ext cx="135255" cy="135255"/>
          </a:xfrm>
          <a:prstGeom prst="roundRect">
            <a:avLst>
              <a:gd name="adj" fmla="val 338028"/>
            </a:avLst>
          </a:prstGeom>
          <a:solidFill>
            <a:srgbClr val="5A6ED8"/>
          </a:solidFill>
          <a:ln/>
        </p:spPr>
      </p:sp>
      <p:sp>
        <p:nvSpPr>
          <p:cNvPr id="19" name="Text 17"/>
          <p:cNvSpPr/>
          <p:nvPr/>
        </p:nvSpPr>
        <p:spPr>
          <a:xfrm>
            <a:off x="9901595" y="5118378"/>
            <a:ext cx="2874764" cy="281821"/>
          </a:xfrm>
          <a:prstGeom prst="rect">
            <a:avLst/>
          </a:prstGeom>
          <a:noFill/>
          <a:ln/>
        </p:spPr>
        <p:txBody>
          <a:bodyPr wrap="none" lIns="0" tIns="0" rIns="0" bIns="0" rtlCol="0" anchor="t"/>
          <a:lstStyle/>
          <a:p>
            <a:pPr algn="ctr" indent="0" marL="0">
              <a:lnSpc>
                <a:spcPts val="2200"/>
              </a:lnSpc>
              <a:buNone/>
            </a:pPr>
            <a:r>
              <a:rPr lang="en-US" sz="1750" dirty="0">
                <a:solidFill>
                  <a:srgbClr val="CFD0D8"/>
                </a:solidFill>
                <a:latin typeface="Roboto Medium" pitchFamily="34" charset="0"/>
                <a:ea typeface="Roboto Medium" pitchFamily="34" charset="-122"/>
                <a:cs typeface="Roboto Medium" pitchFamily="34" charset="-120"/>
              </a:rPr>
              <a:t>Registrierung &amp; Speicherung</a:t>
            </a:r>
            <a:endParaRPr lang="en-US" sz="1750" dirty="0"/>
          </a:p>
        </p:txBody>
      </p:sp>
      <p:sp>
        <p:nvSpPr>
          <p:cNvPr id="20" name="Text 18"/>
          <p:cNvSpPr/>
          <p:nvPr/>
        </p:nvSpPr>
        <p:spPr>
          <a:xfrm>
            <a:off x="8949571" y="5508427"/>
            <a:ext cx="4778812" cy="1443038"/>
          </a:xfrm>
          <a:prstGeom prst="rect">
            <a:avLst/>
          </a:prstGeom>
          <a:noFill/>
          <a:ln/>
        </p:spPr>
        <p:txBody>
          <a:bodyPr wrap="square" lIns="0" tIns="0" rIns="0" bIns="0" rtlCol="0" anchor="t"/>
          <a:lstStyle/>
          <a:p>
            <a:pPr algn="ctr" indent="0" marL="0">
              <a:lnSpc>
                <a:spcPts val="2250"/>
              </a:lnSpc>
              <a:buNone/>
            </a:pPr>
            <a:r>
              <a:rPr lang="en-US" sz="1400" dirty="0">
                <a:solidFill>
                  <a:srgbClr val="CFD0D8"/>
                </a:solidFill>
                <a:latin typeface="Roboto" pitchFamily="34" charset="0"/>
                <a:ea typeface="Roboto" pitchFamily="34" charset="-122"/>
                <a:cs typeface="Roboto" pitchFamily="34" charset="-120"/>
              </a:rPr>
              <a:t>Jede abgeleitete Klasse registriert sich bei der Basisklasse und fügt sich in entsprechende Listen ein (z.B. </a:t>
            </a:r>
            <a:pPr algn="ctr" indent="0" marL="0">
              <a:lnSpc>
                <a:spcPts val="2250"/>
              </a:lnSpc>
              <a:buNone/>
            </a:pPr>
            <a:r>
              <a:rPr lang="en-US" sz="1400" b="1" dirty="0">
                <a:solidFill>
                  <a:srgbClr val="CFD0D8"/>
                </a:solidFill>
                <a:latin typeface="Roboto" pitchFamily="34" charset="0"/>
                <a:ea typeface="Roboto" pitchFamily="34" charset="-122"/>
                <a:cs typeface="Roboto" pitchFamily="34" charset="-120"/>
              </a:rPr>
              <a:t>ComputerHardware.AddCase</a:t>
            </a:r>
            <a:pPr algn="ctr" indent="0" marL="0">
              <a:lnSpc>
                <a:spcPts val="2250"/>
              </a:lnSpc>
              <a:buNone/>
            </a:pPr>
            <a:r>
              <a:rPr lang="en-US" sz="1400" dirty="0">
                <a:solidFill>
                  <a:srgbClr val="CFD0D8"/>
                </a:solidFill>
                <a:latin typeface="Roboto" pitchFamily="34" charset="0"/>
                <a:ea typeface="Roboto" pitchFamily="34" charset="-122"/>
                <a:cs typeface="Roboto" pitchFamily="34" charset="-120"/>
              </a:rPr>
              <a:t>). Dies ermöglicht eine zentrale Verwaltung und Speicherung aller Hardware-Komponenten.</a:t>
            </a:r>
            <a:endParaRPr lang="en-US" sz="1400" dirty="0"/>
          </a:p>
        </p:txBody>
      </p:sp>
      <p:sp>
        <p:nvSpPr>
          <p:cNvPr id="21" name="Text 19"/>
          <p:cNvSpPr/>
          <p:nvPr/>
        </p:nvSpPr>
        <p:spPr>
          <a:xfrm>
            <a:off x="721638" y="7154347"/>
            <a:ext cx="13187124" cy="288608"/>
          </a:xfrm>
          <a:prstGeom prst="rect">
            <a:avLst/>
          </a:prstGeom>
          <a:noFill/>
          <a:ln/>
        </p:spPr>
        <p:txBody>
          <a:bodyPr wrap="none" lIns="0" tIns="0" rIns="0" bIns="0" rtlCol="0" anchor="t"/>
          <a:lstStyle/>
          <a:p>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Diese modulare Struktur erlaubt es, neue Hardware-Typen einfach hinzuzufügen und bestehende zu warten, ohne den Kern des Systems zu beeinträchtigen.</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01028"/>
            <a:ext cx="12683728"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Roboto Medium" pitchFamily="34" charset="0"/>
                <a:ea typeface="Roboto Medium" pitchFamily="34" charset="-122"/>
                <a:cs typeface="Roboto Medium" pitchFamily="34" charset="-120"/>
              </a:rPr>
              <a:t>Anmeldung und Benutzerregistrierung: Sicher und intuitiv</a:t>
            </a:r>
            <a:endParaRPr lang="en-US" sz="3900" dirty="0"/>
          </a:p>
        </p:txBody>
      </p:sp>
      <p:sp>
        <p:nvSpPr>
          <p:cNvPr id="3" name="Text 1"/>
          <p:cNvSpPr/>
          <p:nvPr/>
        </p:nvSpPr>
        <p:spPr>
          <a:xfrm>
            <a:off x="793790" y="1617940"/>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Der Zugang zum Elektrogroßhandel Graef erfolgt über einen sicheren Login- und Registrierungsprozess, der sowohl Benutzerfreundlichkeit als auch höchste Sicherheitsstandards berücksichtigt.</a:t>
            </a:r>
            <a:endParaRPr lang="en-US" sz="1550" dirty="0"/>
          </a:p>
        </p:txBody>
      </p:sp>
      <p:sp>
        <p:nvSpPr>
          <p:cNvPr id="4" name="Text 2"/>
          <p:cNvSpPr/>
          <p:nvPr/>
        </p:nvSpPr>
        <p:spPr>
          <a:xfrm>
            <a:off x="793790" y="267462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Roboto Medium" pitchFamily="34" charset="0"/>
                <a:ea typeface="Roboto Medium" pitchFamily="34" charset="-122"/>
                <a:cs typeface="Roboto Medium" pitchFamily="34" charset="-120"/>
              </a:rPr>
              <a:t>Der Login-Flow:</a:t>
            </a:r>
            <a:endParaRPr lang="en-US" sz="1950" dirty="0"/>
          </a:p>
        </p:txBody>
      </p:sp>
      <p:sp>
        <p:nvSpPr>
          <p:cNvPr id="5" name="Text 3"/>
          <p:cNvSpPr/>
          <p:nvPr/>
        </p:nvSpPr>
        <p:spPr>
          <a:xfrm>
            <a:off x="793790" y="3183136"/>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Gesteuert durch die Klasse </a:t>
            </a:r>
            <a:pPr algn="l" indent="0" marL="0">
              <a:lnSpc>
                <a:spcPts val="2500"/>
              </a:lnSpc>
              <a:buNone/>
            </a:pPr>
            <a:r>
              <a:rPr lang="en-US" sz="1550" b="1" dirty="0">
                <a:solidFill>
                  <a:srgbClr val="CFD0D8"/>
                </a:solidFill>
                <a:latin typeface="Roboto" pitchFamily="34" charset="0"/>
                <a:ea typeface="Roboto" pitchFamily="34" charset="-122"/>
                <a:cs typeface="Roboto" pitchFamily="34" charset="-120"/>
              </a:rPr>
              <a:t>Functions.LogIn</a:t>
            </a:r>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 die als zentraler Einstiegspunkt für Benutzer dient.</a:t>
            </a:r>
            <a:endParaRPr lang="en-US" sz="1550" dirty="0"/>
          </a:p>
        </p:txBody>
      </p:sp>
      <p:sp>
        <p:nvSpPr>
          <p:cNvPr id="6" name="Text 4"/>
          <p:cNvSpPr/>
          <p:nvPr/>
        </p:nvSpPr>
        <p:spPr>
          <a:xfrm>
            <a:off x="793790" y="3887629"/>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Benutzer geben ihren Benutzernamen und ihr Passwort ein.</a:t>
            </a:r>
            <a:endParaRPr lang="en-US" sz="1550" dirty="0"/>
          </a:p>
        </p:txBody>
      </p:sp>
      <p:sp>
        <p:nvSpPr>
          <p:cNvPr id="7" name="Text 5"/>
          <p:cNvSpPr/>
          <p:nvPr/>
        </p:nvSpPr>
        <p:spPr>
          <a:xfrm>
            <a:off x="793790" y="4274582"/>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Die Validierung erfolgt durch den </a:t>
            </a:r>
            <a:pPr algn="l" indent="0" marL="0">
              <a:lnSpc>
                <a:spcPts val="2500"/>
              </a:lnSpc>
              <a:buNone/>
            </a:pPr>
            <a:r>
              <a:rPr lang="en-US" sz="1550" b="1" dirty="0">
                <a:solidFill>
                  <a:srgbClr val="CFD0D8"/>
                </a:solidFill>
                <a:latin typeface="Roboto" pitchFamily="34" charset="0"/>
                <a:ea typeface="Roboto" pitchFamily="34" charset="-122"/>
                <a:cs typeface="Roboto" pitchFamily="34" charset="-120"/>
              </a:rPr>
              <a:t>PasswordHelper</a:t>
            </a:r>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 der die Sicherheit der Anmeldedaten gewährleistet.</a:t>
            </a:r>
            <a:endParaRPr lang="en-US" sz="1550" dirty="0"/>
          </a:p>
        </p:txBody>
      </p:sp>
      <p:sp>
        <p:nvSpPr>
          <p:cNvPr id="8" name="Text 6"/>
          <p:cNvSpPr/>
          <p:nvPr/>
        </p:nvSpPr>
        <p:spPr>
          <a:xfrm>
            <a:off x="793790" y="4979075"/>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Nach erfolgreicher Anmeldung wird der </a:t>
            </a:r>
            <a:pPr algn="l" indent="0" marL="0">
              <a:lnSpc>
                <a:spcPts val="2500"/>
              </a:lnSpc>
              <a:buNone/>
            </a:pPr>
            <a:r>
              <a:rPr lang="en-US" sz="1550" b="1" dirty="0">
                <a:solidFill>
                  <a:srgbClr val="CFD0D8"/>
                </a:solidFill>
                <a:latin typeface="Roboto" pitchFamily="34" charset="0"/>
                <a:ea typeface="Roboto" pitchFamily="34" charset="-122"/>
                <a:cs typeface="Roboto" pitchFamily="34" charset="-120"/>
              </a:rPr>
              <a:t>Program.ActiveUser</a:t>
            </a:r>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 gesetzt und der Benutzer zum Hauptmenü weitergeleitet.</a:t>
            </a:r>
            <a:endParaRPr lang="en-US" sz="1550" dirty="0"/>
          </a:p>
        </p:txBody>
      </p:sp>
      <p:sp>
        <p:nvSpPr>
          <p:cNvPr id="9" name="Text 7"/>
          <p:cNvSpPr/>
          <p:nvPr/>
        </p:nvSpPr>
        <p:spPr>
          <a:xfrm>
            <a:off x="793790" y="5683568"/>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Bei Bedarf kann der Benutzer zur </a:t>
            </a:r>
            <a:pPr algn="l" indent="0" marL="0">
              <a:lnSpc>
                <a:spcPts val="2500"/>
              </a:lnSpc>
              <a:buNone/>
            </a:pPr>
            <a:r>
              <a:rPr lang="en-US" sz="1550" b="1" dirty="0">
                <a:solidFill>
                  <a:srgbClr val="CFD0D8"/>
                </a:solidFill>
                <a:latin typeface="Roboto" pitchFamily="34" charset="0"/>
                <a:ea typeface="Roboto" pitchFamily="34" charset="-122"/>
                <a:cs typeface="Roboto" pitchFamily="34" charset="-120"/>
              </a:rPr>
              <a:t>UserRegistration</a:t>
            </a:r>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 navigieren, um ein neues Konto zu erstellen.</a:t>
            </a:r>
            <a:endParaRPr lang="en-US" sz="1550" dirty="0"/>
          </a:p>
        </p:txBody>
      </p:sp>
      <p:sp>
        <p:nvSpPr>
          <p:cNvPr id="10" name="Text 8"/>
          <p:cNvSpPr/>
          <p:nvPr/>
        </p:nvSpPr>
        <p:spPr>
          <a:xfrm>
            <a:off x="793790" y="6497241"/>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Die Kapselung der Logik in separaten Klassen wie </a:t>
            </a:r>
            <a:pPr algn="l" indent="0" marL="0">
              <a:lnSpc>
                <a:spcPts val="2500"/>
              </a:lnSpc>
              <a:buNone/>
            </a:pPr>
            <a:r>
              <a:rPr lang="en-US" sz="1550" b="1" dirty="0">
                <a:solidFill>
                  <a:srgbClr val="CFD0D8"/>
                </a:solidFill>
                <a:latin typeface="Roboto" pitchFamily="34" charset="0"/>
                <a:ea typeface="Roboto" pitchFamily="34" charset="-122"/>
                <a:cs typeface="Roboto" pitchFamily="34" charset="-120"/>
              </a:rPr>
              <a:t>PasswordHelper</a:t>
            </a:r>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 und </a:t>
            </a:r>
            <a:pPr algn="l" indent="0" marL="0">
              <a:lnSpc>
                <a:spcPts val="2500"/>
              </a:lnSpc>
              <a:buNone/>
            </a:pPr>
            <a:r>
              <a:rPr lang="en-US" sz="1550" b="1" dirty="0">
                <a:solidFill>
                  <a:srgbClr val="CFD0D8"/>
                </a:solidFill>
                <a:latin typeface="Roboto" pitchFamily="34" charset="0"/>
                <a:ea typeface="Roboto" pitchFamily="34" charset="-122"/>
                <a:cs typeface="Roboto" pitchFamily="34" charset="-120"/>
              </a:rPr>
              <a:t>UserRegistration</a:t>
            </a:r>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 hält die </a:t>
            </a:r>
            <a:pPr algn="l" indent="0" marL="0">
              <a:lnSpc>
                <a:spcPts val="2500"/>
              </a:lnSpc>
              <a:buNone/>
            </a:pPr>
            <a:r>
              <a:rPr lang="en-US" sz="1550" b="1" dirty="0">
                <a:solidFill>
                  <a:srgbClr val="CFD0D8"/>
                </a:solidFill>
                <a:latin typeface="Roboto" pitchFamily="34" charset="0"/>
                <a:ea typeface="Roboto" pitchFamily="34" charset="-122"/>
                <a:cs typeface="Roboto" pitchFamily="34" charset="-120"/>
              </a:rPr>
              <a:t>LogIn</a:t>
            </a:r>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-Klasse schlank und übersichtlich, was die Wartung und Fehlersuche erleichtert.</a:t>
            </a:r>
            <a:endParaRPr lang="en-US" sz="1550" dirty="0"/>
          </a:p>
        </p:txBody>
      </p:sp>
      <p:sp>
        <p:nvSpPr>
          <p:cNvPr id="11" name="Text 9"/>
          <p:cNvSpPr/>
          <p:nvPr/>
        </p:nvSpPr>
        <p:spPr>
          <a:xfrm>
            <a:off x="7564874" y="2674620"/>
            <a:ext cx="2853571"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Roboto Medium" pitchFamily="34" charset="0"/>
                <a:ea typeface="Roboto Medium" pitchFamily="34" charset="-122"/>
                <a:cs typeface="Roboto Medium" pitchFamily="34" charset="-120"/>
              </a:rPr>
              <a:t>Sicherheit durch Hashing:</a:t>
            </a:r>
            <a:endParaRPr lang="en-US" sz="1950" dirty="0"/>
          </a:p>
        </p:txBody>
      </p:sp>
      <p:sp>
        <p:nvSpPr>
          <p:cNvPr id="12" name="Text 10"/>
          <p:cNvSpPr/>
          <p:nvPr/>
        </p:nvSpPr>
        <p:spPr>
          <a:xfrm>
            <a:off x="7564874" y="3183136"/>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Passwörter werden nicht im Klartext gespeichert, sondern mittels einer </a:t>
            </a:r>
            <a:pPr algn="l" indent="0" marL="0">
              <a:lnSpc>
                <a:spcPts val="2500"/>
              </a:lnSpc>
              <a:buNone/>
            </a:pPr>
            <a:r>
              <a:rPr lang="en-US" sz="1550" b="1" dirty="0">
                <a:solidFill>
                  <a:srgbClr val="CFD0D8"/>
                </a:solidFill>
                <a:latin typeface="Roboto" pitchFamily="34" charset="0"/>
                <a:ea typeface="Roboto" pitchFamily="34" charset="-122"/>
                <a:cs typeface="Roboto" pitchFamily="34" charset="-120"/>
              </a:rPr>
              <a:t>Hash-Funktion (PBKDF2)</a:t>
            </a:r>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 umgewandelt.</a:t>
            </a:r>
            <a:endParaRPr lang="en-US" sz="1550" dirty="0"/>
          </a:p>
        </p:txBody>
      </p:sp>
      <p:sp>
        <p:nvSpPr>
          <p:cNvPr id="13" name="Text 11"/>
          <p:cNvSpPr/>
          <p:nvPr/>
        </p:nvSpPr>
        <p:spPr>
          <a:xfrm>
            <a:off x="7564874" y="3887629"/>
            <a:ext cx="6279356" cy="127015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Zusätzlich wird ein </a:t>
            </a:r>
            <a:pPr algn="l" indent="0" marL="0">
              <a:lnSpc>
                <a:spcPts val="2500"/>
              </a:lnSpc>
              <a:buNone/>
            </a:pPr>
            <a:r>
              <a:rPr lang="en-US" sz="1550" b="1" dirty="0">
                <a:solidFill>
                  <a:srgbClr val="CFD0D8"/>
                </a:solidFill>
                <a:latin typeface="Roboto" pitchFamily="34" charset="0"/>
                <a:ea typeface="Roboto" pitchFamily="34" charset="-122"/>
                <a:cs typeface="Roboto" pitchFamily="34" charset="-120"/>
              </a:rPr>
              <a:t>Salt</a:t>
            </a:r>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 generiert und dem Passwort vor dem Hashing hinzugefügt. Dies verhindert die Wiederverwendung von Hashes bei gleichen Passwörtern und schützt vor Rainbow-Table-Angriffen.</a:t>
            </a:r>
            <a:endParaRPr lang="en-US" sz="1550" dirty="0"/>
          </a:p>
        </p:txBody>
      </p:sp>
      <p:sp>
        <p:nvSpPr>
          <p:cNvPr id="14" name="Text 12"/>
          <p:cNvSpPr/>
          <p:nvPr/>
        </p:nvSpPr>
        <p:spPr>
          <a:xfrm>
            <a:off x="7564874" y="5227201"/>
            <a:ext cx="6279356" cy="95261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FD0D8"/>
                </a:solidFill>
                <a:latin typeface="Roboto" pitchFamily="34" charset="0"/>
                <a:ea typeface="Roboto" pitchFamily="34" charset="-122"/>
                <a:cs typeface="Roboto" pitchFamily="34" charset="-120"/>
              </a:rPr>
              <a:t>Beim Login wird das eingegebene Passwort mit dem gespeicherten Salt gehasht und der resultierende Hash mit dem gespeicherten Passwort-Hash verglichen.</a:t>
            </a:r>
            <a:endParaRPr lang="en-US" sz="1550" dirty="0"/>
          </a:p>
        </p:txBody>
      </p:sp>
      <p:sp>
        <p:nvSpPr>
          <p:cNvPr id="15" name="Text 13"/>
          <p:cNvSpPr/>
          <p:nvPr/>
        </p:nvSpPr>
        <p:spPr>
          <a:xfrm>
            <a:off x="7564874" y="6358414"/>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Diese Maßnahmen stellen sicher, dass die Benutzerkonten auch bei potenziellen Datenlecks geschützt bleiben.</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75799" y="740331"/>
            <a:ext cx="11394281" cy="528042"/>
          </a:xfrm>
          <a:prstGeom prst="rect">
            <a:avLst/>
          </a:prstGeom>
          <a:noFill/>
          <a:ln/>
        </p:spPr>
        <p:txBody>
          <a:bodyPr wrap="none" lIns="0" tIns="0" rIns="0" bIns="0" rtlCol="0" anchor="t"/>
          <a:lstStyle/>
          <a:p>
            <a:pPr algn="l" indent="0" marL="0">
              <a:lnSpc>
                <a:spcPts val="4150"/>
              </a:lnSpc>
              <a:buNone/>
            </a:pPr>
            <a:r>
              <a:rPr lang="en-US" sz="3300" dirty="0">
                <a:solidFill>
                  <a:srgbClr val="FFFFFF"/>
                </a:solidFill>
                <a:latin typeface="Roboto Medium" pitchFamily="34" charset="0"/>
                <a:ea typeface="Roboto Medium" pitchFamily="34" charset="-122"/>
                <a:cs typeface="Roboto Medium" pitchFamily="34" charset="-120"/>
              </a:rPr>
              <a:t>Herausforderungen und Learnings: Der Weg zur fertigen App</a:t>
            </a:r>
            <a:endParaRPr lang="en-US" sz="3300" dirty="0"/>
          </a:p>
        </p:txBody>
      </p:sp>
      <p:sp>
        <p:nvSpPr>
          <p:cNvPr id="3" name="Text 1"/>
          <p:cNvSpPr/>
          <p:nvPr/>
        </p:nvSpPr>
        <p:spPr>
          <a:xfrm>
            <a:off x="675799" y="1606272"/>
            <a:ext cx="13278803" cy="540544"/>
          </a:xfrm>
          <a:prstGeom prst="rect">
            <a:avLst/>
          </a:prstGeom>
          <a:noFill/>
          <a:ln/>
        </p:spPr>
        <p:txBody>
          <a:bodyPr wrap="square" lIns="0" tIns="0" rIns="0" bIns="0" rtlCol="0" anchor="t"/>
          <a:lstStyle/>
          <a:p>
            <a:pPr algn="l" indent="0" marL="0">
              <a:lnSpc>
                <a:spcPts val="2100"/>
              </a:lnSpc>
              <a:buNone/>
            </a:pPr>
            <a:r>
              <a:rPr lang="en-US" sz="1300" dirty="0">
                <a:solidFill>
                  <a:srgbClr val="CFD0D8"/>
                </a:solidFill>
                <a:latin typeface="Roboto" pitchFamily="34" charset="0"/>
                <a:ea typeface="Roboto" pitchFamily="34" charset="-122"/>
                <a:cs typeface="Roboto" pitchFamily="34" charset="-120"/>
              </a:rPr>
              <a:t>Jedes komplexe Softwareprojekt bringt seine eigenen Herausforderungen mit sich. Beim Elektrogroßhandel Graef waren es vor allem die Datenpersistenz und der ambitionierte Funktionsumfang, die für intensive Lernphasen sorgten.</a:t>
            </a:r>
            <a:endParaRPr lang="en-US" sz="1300" dirty="0"/>
          </a:p>
        </p:txBody>
      </p:sp>
      <p:sp>
        <p:nvSpPr>
          <p:cNvPr id="4" name="Shape 2"/>
          <p:cNvSpPr/>
          <p:nvPr/>
        </p:nvSpPr>
        <p:spPr>
          <a:xfrm>
            <a:off x="675799" y="2336840"/>
            <a:ext cx="13278803" cy="2069782"/>
          </a:xfrm>
          <a:prstGeom prst="roundRect">
            <a:avLst>
              <a:gd name="adj" fmla="val 3429"/>
            </a:avLst>
          </a:prstGeom>
          <a:solidFill>
            <a:srgbClr val="182567"/>
          </a:solidFill>
          <a:ln w="7620">
            <a:solidFill>
              <a:srgbClr val="313E80"/>
            </a:solidFill>
            <a:prstDash val="solid"/>
          </a:ln>
        </p:spPr>
      </p:sp>
      <p:sp>
        <p:nvSpPr>
          <p:cNvPr id="5" name="Shape 3"/>
          <p:cNvSpPr/>
          <p:nvPr/>
        </p:nvSpPr>
        <p:spPr>
          <a:xfrm>
            <a:off x="683419" y="2344460"/>
            <a:ext cx="6631781" cy="2054543"/>
          </a:xfrm>
          <a:prstGeom prst="roundRect">
            <a:avLst>
              <a:gd name="adj" fmla="val 3454"/>
            </a:avLst>
          </a:prstGeom>
          <a:solidFill>
            <a:srgbClr val="182567"/>
          </a:solidFill>
          <a:ln/>
        </p:spPr>
      </p:sp>
      <p:sp>
        <p:nvSpPr>
          <p:cNvPr id="6" name="Text 4"/>
          <p:cNvSpPr/>
          <p:nvPr/>
        </p:nvSpPr>
        <p:spPr>
          <a:xfrm>
            <a:off x="852368" y="2513409"/>
            <a:ext cx="2980015" cy="263962"/>
          </a:xfrm>
          <a:prstGeom prst="rect">
            <a:avLst/>
          </a:prstGeom>
          <a:noFill/>
          <a:ln/>
        </p:spPr>
        <p:txBody>
          <a:bodyPr wrap="none" lIns="0" tIns="0" rIns="0" bIns="0" rtlCol="0" anchor="t"/>
          <a:lstStyle/>
          <a:p>
            <a:pPr algn="l" indent="0" marL="0">
              <a:lnSpc>
                <a:spcPts val="2050"/>
              </a:lnSpc>
              <a:buNone/>
            </a:pPr>
            <a:r>
              <a:rPr lang="en-US" sz="1650" dirty="0">
                <a:solidFill>
                  <a:srgbClr val="CFD0D8"/>
                </a:solidFill>
                <a:latin typeface="Roboto Medium" pitchFamily="34" charset="0"/>
                <a:ea typeface="Roboto Medium" pitchFamily="34" charset="-122"/>
                <a:cs typeface="Roboto Medium" pitchFamily="34" charset="-120"/>
              </a:rPr>
              <a:t>Speichern und Laden von Daten</a:t>
            </a:r>
            <a:endParaRPr lang="en-US" sz="1650" dirty="0"/>
          </a:p>
        </p:txBody>
      </p:sp>
      <p:sp>
        <p:nvSpPr>
          <p:cNvPr id="7" name="Text 5"/>
          <p:cNvSpPr/>
          <p:nvPr/>
        </p:nvSpPr>
        <p:spPr>
          <a:xfrm>
            <a:off x="852368" y="2878693"/>
            <a:ext cx="6293882" cy="1351359"/>
          </a:xfrm>
          <a:prstGeom prst="rect">
            <a:avLst/>
          </a:prstGeom>
          <a:noFill/>
          <a:ln/>
        </p:spPr>
        <p:txBody>
          <a:bodyPr wrap="square" lIns="0" tIns="0" rIns="0" bIns="0" rtlCol="0" anchor="t"/>
          <a:lstStyle/>
          <a:p>
            <a:pPr algn="l" indent="0" marL="0">
              <a:lnSpc>
                <a:spcPts val="2100"/>
              </a:lnSpc>
              <a:buNone/>
            </a:pPr>
            <a:r>
              <a:rPr lang="en-US" sz="1300" dirty="0">
                <a:solidFill>
                  <a:srgbClr val="CFD0D8"/>
                </a:solidFill>
                <a:latin typeface="Roboto" pitchFamily="34" charset="0"/>
                <a:ea typeface="Roboto" pitchFamily="34" charset="-122"/>
                <a:cs typeface="Roboto" pitchFamily="34" charset="-120"/>
              </a:rPr>
              <a:t>Die Implementierung der Speicher- und Ladefunktionen, insbesondere im Zusammenspiel mit privaten Variablen, erwies sich als die größte Hürde. Anfängliche Tests zeigten zwar fehlerfreie Ausführungen, doch die Daten wurden als 0 oder null gespeichert. Die stabile </a:t>
            </a:r>
            <a:pPr algn="l" indent="0" marL="0">
              <a:lnSpc>
                <a:spcPts val="2100"/>
              </a:lnSpc>
              <a:buNone/>
            </a:pPr>
            <a:r>
              <a:rPr lang="en-US" sz="1300" b="1" dirty="0">
                <a:solidFill>
                  <a:srgbClr val="CFD0D8"/>
                </a:solidFill>
                <a:latin typeface="Roboto" pitchFamily="34" charset="0"/>
                <a:ea typeface="Roboto" pitchFamily="34" charset="-122"/>
                <a:cs typeface="Roboto" pitchFamily="34" charset="-120"/>
              </a:rPr>
              <a:t>Newtonsoft.Json</a:t>
            </a:r>
            <a:pPr algn="l" indent="0" marL="0">
              <a:lnSpc>
                <a:spcPts val="2100"/>
              </a:lnSpc>
              <a:buNone/>
            </a:pPr>
            <a:r>
              <a:rPr lang="en-US" sz="1300" dirty="0">
                <a:solidFill>
                  <a:srgbClr val="CFD0D8"/>
                </a:solidFill>
                <a:latin typeface="Roboto" pitchFamily="34" charset="0"/>
                <a:ea typeface="Roboto" pitchFamily="34" charset="-122"/>
                <a:cs typeface="Roboto" pitchFamily="34" charset="-120"/>
              </a:rPr>
              <a:t>-Bibliothek war hier die entscheidende Lösung, die den Umgang mit privaten Feldern deutlich vereinfachte.</a:t>
            </a:r>
            <a:endParaRPr lang="en-US" sz="1300" dirty="0"/>
          </a:p>
        </p:txBody>
      </p:sp>
      <p:sp>
        <p:nvSpPr>
          <p:cNvPr id="8" name="Shape 6"/>
          <p:cNvSpPr/>
          <p:nvPr/>
        </p:nvSpPr>
        <p:spPr>
          <a:xfrm>
            <a:off x="7315200" y="2344460"/>
            <a:ext cx="6631781" cy="2054543"/>
          </a:xfrm>
          <a:prstGeom prst="rect">
            <a:avLst/>
          </a:prstGeom>
          <a:solidFill>
            <a:srgbClr val="182567"/>
          </a:solidFill>
          <a:ln/>
        </p:spPr>
      </p:sp>
      <p:sp>
        <p:nvSpPr>
          <p:cNvPr id="9" name="Shape 7"/>
          <p:cNvSpPr/>
          <p:nvPr/>
        </p:nvSpPr>
        <p:spPr>
          <a:xfrm>
            <a:off x="7315200" y="2344460"/>
            <a:ext cx="22860" cy="2054543"/>
          </a:xfrm>
          <a:prstGeom prst="roundRect">
            <a:avLst>
              <a:gd name="adj" fmla="val 310434"/>
            </a:avLst>
          </a:prstGeom>
          <a:solidFill>
            <a:srgbClr val="313E80"/>
          </a:solidFill>
          <a:ln/>
        </p:spPr>
      </p:sp>
      <p:sp>
        <p:nvSpPr>
          <p:cNvPr id="10" name="Text 8"/>
          <p:cNvSpPr/>
          <p:nvPr/>
        </p:nvSpPr>
        <p:spPr>
          <a:xfrm>
            <a:off x="7484150" y="2513409"/>
            <a:ext cx="2815114" cy="263962"/>
          </a:xfrm>
          <a:prstGeom prst="rect">
            <a:avLst/>
          </a:prstGeom>
          <a:noFill/>
          <a:ln/>
        </p:spPr>
        <p:txBody>
          <a:bodyPr wrap="none" lIns="0" tIns="0" rIns="0" bIns="0" rtlCol="0" anchor="t"/>
          <a:lstStyle/>
          <a:p>
            <a:pPr algn="l" indent="0" marL="0">
              <a:lnSpc>
                <a:spcPts val="2050"/>
              </a:lnSpc>
              <a:buNone/>
            </a:pPr>
            <a:r>
              <a:rPr lang="en-US" sz="1650" dirty="0">
                <a:solidFill>
                  <a:srgbClr val="CFD0D8"/>
                </a:solidFill>
                <a:latin typeface="Roboto Medium" pitchFamily="34" charset="0"/>
                <a:ea typeface="Roboto Medium" pitchFamily="34" charset="-122"/>
                <a:cs typeface="Roboto Medium" pitchFamily="34" charset="-120"/>
              </a:rPr>
              <a:t>Umfang und Zeitmanagement</a:t>
            </a:r>
            <a:endParaRPr lang="en-US" sz="1650" dirty="0"/>
          </a:p>
        </p:txBody>
      </p:sp>
      <p:sp>
        <p:nvSpPr>
          <p:cNvPr id="11" name="Text 9"/>
          <p:cNvSpPr/>
          <p:nvPr/>
        </p:nvSpPr>
        <p:spPr>
          <a:xfrm>
            <a:off x="7484150" y="2878693"/>
            <a:ext cx="6293882" cy="1351359"/>
          </a:xfrm>
          <a:prstGeom prst="rect">
            <a:avLst/>
          </a:prstGeom>
          <a:noFill/>
          <a:ln/>
        </p:spPr>
        <p:txBody>
          <a:bodyPr wrap="square" lIns="0" tIns="0" rIns="0" bIns="0" rtlCol="0" anchor="t"/>
          <a:lstStyle/>
          <a:p>
            <a:pPr algn="l" indent="0" marL="0">
              <a:lnSpc>
                <a:spcPts val="2100"/>
              </a:lnSpc>
              <a:buNone/>
            </a:pPr>
            <a:r>
              <a:rPr lang="en-US" sz="1300" dirty="0">
                <a:solidFill>
                  <a:srgbClr val="CFD0D8"/>
                </a:solidFill>
                <a:latin typeface="Roboto" pitchFamily="34" charset="0"/>
                <a:ea typeface="Roboto" pitchFamily="34" charset="-122"/>
                <a:cs typeface="Roboto" pitchFamily="34" charset="-120"/>
              </a:rPr>
              <a:t>Der ursprünglich geplante Funktionsumfang, insbesondere die "Computer Builder"-Funktion, war für den zur Verfügung stehenden Zeitrahmen zu ambitioniert. Das Realisieren einer solchen Funktion mit umfassenden Kompatibilitäts- und Leistungs-Checks (Sockel, Wattage, etc.) hätte einen erheblichen Mehraufwand bedeutet. Dies führte zur Entscheidung, den Fokus auf die Kernfunktionalitäten zu legen.</a:t>
            </a:r>
            <a:endParaRPr lang="en-US" sz="1300" dirty="0"/>
          </a:p>
        </p:txBody>
      </p:sp>
      <p:sp>
        <p:nvSpPr>
          <p:cNvPr id="12" name="Text 10"/>
          <p:cNvSpPr/>
          <p:nvPr/>
        </p:nvSpPr>
        <p:spPr>
          <a:xfrm>
            <a:off x="675799" y="4659987"/>
            <a:ext cx="2848332" cy="316825"/>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Roboto Medium" pitchFamily="34" charset="0"/>
                <a:ea typeface="Roboto Medium" pitchFamily="34" charset="-122"/>
                <a:cs typeface="Roboto Medium" pitchFamily="34" charset="-120"/>
              </a:rPr>
              <a:t>KI als Entwicklungshelfer</a:t>
            </a:r>
            <a:endParaRPr lang="en-US" sz="1950" dirty="0"/>
          </a:p>
        </p:txBody>
      </p:sp>
      <p:sp>
        <p:nvSpPr>
          <p:cNvPr id="13" name="Text 11"/>
          <p:cNvSpPr/>
          <p:nvPr/>
        </p:nvSpPr>
        <p:spPr>
          <a:xfrm>
            <a:off x="675799" y="5230178"/>
            <a:ext cx="13278803" cy="270272"/>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Roboto" pitchFamily="34" charset="0"/>
                <a:ea typeface="Roboto" pitchFamily="34" charset="-122"/>
                <a:cs typeface="Roboto" pitchFamily="34" charset="-120"/>
              </a:rPr>
              <a:t>Künstliche Intelligenz spielte eine unterstützende Rolle im Entwicklungsprozess:</a:t>
            </a:r>
            <a:endParaRPr lang="en-US" sz="1300" dirty="0"/>
          </a:p>
        </p:txBody>
      </p:sp>
      <p:sp>
        <p:nvSpPr>
          <p:cNvPr id="14" name="Text 12"/>
          <p:cNvSpPr/>
          <p:nvPr/>
        </p:nvSpPr>
        <p:spPr>
          <a:xfrm>
            <a:off x="675799" y="5690473"/>
            <a:ext cx="13278803" cy="540544"/>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CFD0D8"/>
                </a:solidFill>
                <a:latin typeface="Roboto" pitchFamily="34" charset="0"/>
                <a:ea typeface="Roboto" pitchFamily="34" charset="-122"/>
                <a:cs typeface="Roboto" pitchFamily="34" charset="-120"/>
              </a:rPr>
              <a:t>Code-Generierung:</a:t>
            </a:r>
            <a:pPr algn="l" indent="0" marL="0">
              <a:lnSpc>
                <a:spcPts val="2100"/>
              </a:lnSpc>
              <a:buNone/>
            </a:pPr>
            <a:r>
              <a:rPr lang="en-US" sz="1300" dirty="0">
                <a:solidFill>
                  <a:srgbClr val="CFD0D8"/>
                </a:solidFill>
                <a:latin typeface="Roboto" pitchFamily="34" charset="0"/>
                <a:ea typeface="Roboto" pitchFamily="34" charset="-122"/>
                <a:cs typeface="Roboto" pitchFamily="34" charset="-120"/>
              </a:rPr>
              <a:t> Für repetitive Aufgaben wie das Erstellen ähnlicher Hardware-Klassen oder </a:t>
            </a:r>
            <a:pPr algn="l" indent="0" marL="0">
              <a:lnSpc>
                <a:spcPts val="2100"/>
              </a:lnSpc>
              <a:buNone/>
            </a:pPr>
            <a:r>
              <a:rPr lang="en-US" sz="1300" b="1" dirty="0">
                <a:solidFill>
                  <a:srgbClr val="CFD0D8"/>
                </a:solidFill>
                <a:latin typeface="Roboto" pitchFamily="34" charset="0"/>
                <a:ea typeface="Roboto" pitchFamily="34" charset="-122"/>
                <a:cs typeface="Roboto" pitchFamily="34" charset="-120"/>
              </a:rPr>
              <a:t>Add*</a:t>
            </a:r>
            <a:pPr algn="l" indent="0" marL="0">
              <a:lnSpc>
                <a:spcPts val="2100"/>
              </a:lnSpc>
              <a:buNone/>
            </a:pPr>
            <a:r>
              <a:rPr lang="en-US" sz="1300" dirty="0">
                <a:solidFill>
                  <a:srgbClr val="CFD0D8"/>
                </a:solidFill>
                <a:latin typeface="Roboto" pitchFamily="34" charset="0"/>
                <a:ea typeface="Roboto" pitchFamily="34" charset="-122"/>
                <a:cs typeface="Roboto" pitchFamily="34" charset="-120"/>
              </a:rPr>
              <a:t>-Funktionen wurde KI eingesetzt, um den Entwicklungsprozess zu beschleunigen.</a:t>
            </a:r>
            <a:endParaRPr lang="en-US" sz="1300" dirty="0"/>
          </a:p>
        </p:txBody>
      </p:sp>
      <p:sp>
        <p:nvSpPr>
          <p:cNvPr id="15" name="Text 13"/>
          <p:cNvSpPr/>
          <p:nvPr/>
        </p:nvSpPr>
        <p:spPr>
          <a:xfrm>
            <a:off x="675799" y="6290072"/>
            <a:ext cx="13278803" cy="270272"/>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CFD0D8"/>
                </a:solidFill>
                <a:latin typeface="Roboto" pitchFamily="34" charset="0"/>
                <a:ea typeface="Roboto" pitchFamily="34" charset="-122"/>
                <a:cs typeface="Roboto" pitchFamily="34" charset="-120"/>
              </a:rPr>
              <a:t>Problembehebung:</a:t>
            </a:r>
            <a:pPr algn="l" indent="0" marL="0">
              <a:lnSpc>
                <a:spcPts val="2100"/>
              </a:lnSpc>
              <a:buNone/>
            </a:pPr>
            <a:r>
              <a:rPr lang="en-US" sz="1300" dirty="0">
                <a:solidFill>
                  <a:srgbClr val="CFD0D8"/>
                </a:solidFill>
                <a:latin typeface="Roboto" pitchFamily="34" charset="0"/>
                <a:ea typeface="Roboto" pitchFamily="34" charset="-122"/>
                <a:cs typeface="Roboto" pitchFamily="34" charset="-120"/>
              </a:rPr>
              <a:t> KI-Tools halfen bei der Analyse und Lösung von Problemen, insbesondere bei der korrekten Implementierung der Hash-Funktion für Passwörter.</a:t>
            </a:r>
            <a:endParaRPr lang="en-US" sz="1300" dirty="0"/>
          </a:p>
        </p:txBody>
      </p:sp>
      <p:sp>
        <p:nvSpPr>
          <p:cNvPr id="16" name="Text 14"/>
          <p:cNvSpPr/>
          <p:nvPr/>
        </p:nvSpPr>
        <p:spPr>
          <a:xfrm>
            <a:off x="675799" y="6619399"/>
            <a:ext cx="13278803" cy="270272"/>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CFD0D8"/>
                </a:solidFill>
                <a:latin typeface="Roboto" pitchFamily="34" charset="0"/>
                <a:ea typeface="Roboto" pitchFamily="34" charset="-122"/>
                <a:cs typeface="Roboto" pitchFamily="34" charset="-120"/>
              </a:rPr>
              <a:t>Code-Qualität:</a:t>
            </a:r>
            <a:pPr algn="l" indent="0" marL="0">
              <a:lnSpc>
                <a:spcPts val="2100"/>
              </a:lnSpc>
              <a:buNone/>
            </a:pPr>
            <a:r>
              <a:rPr lang="en-US" sz="1300" dirty="0">
                <a:solidFill>
                  <a:srgbClr val="CFD0D8"/>
                </a:solidFill>
                <a:latin typeface="Roboto" pitchFamily="34" charset="0"/>
                <a:ea typeface="Roboto" pitchFamily="34" charset="-122"/>
                <a:cs typeface="Roboto" pitchFamily="34" charset="-120"/>
              </a:rPr>
              <a:t> Unterstützung bei der Codebereinigung und Anpassung von Farbschemata trug zur Verbesserung der Code-Qualität bei.</a:t>
            </a:r>
            <a:endParaRPr lang="en-US" sz="1300" dirty="0"/>
          </a:p>
        </p:txBody>
      </p:sp>
      <p:sp>
        <p:nvSpPr>
          <p:cNvPr id="17" name="Text 15"/>
          <p:cNvSpPr/>
          <p:nvPr/>
        </p:nvSpPr>
        <p:spPr>
          <a:xfrm>
            <a:off x="675799" y="6948726"/>
            <a:ext cx="13278803" cy="540544"/>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CFD0D8"/>
                </a:solidFill>
                <a:latin typeface="Roboto" pitchFamily="34" charset="0"/>
                <a:ea typeface="Roboto" pitchFamily="34" charset="-122"/>
                <a:cs typeface="Roboto" pitchFamily="34" charset="-120"/>
              </a:rPr>
              <a:t>Dokumentationserstellung:</a:t>
            </a:r>
            <a:pPr algn="l" indent="0" marL="0">
              <a:lnSpc>
                <a:spcPts val="2100"/>
              </a:lnSpc>
              <a:buNone/>
            </a:pPr>
            <a:r>
              <a:rPr lang="en-US" sz="1300" dirty="0">
                <a:solidFill>
                  <a:srgbClr val="CFD0D8"/>
                </a:solidFill>
                <a:latin typeface="Roboto" pitchFamily="34" charset="0"/>
                <a:ea typeface="Roboto" pitchFamily="34" charset="-122"/>
                <a:cs typeface="Roboto" pitchFamily="34" charset="-120"/>
              </a:rPr>
              <a:t> KI wurde zur Analyse des Projekts und zur Erstellung von Dokumentation, technischen Übersichten (</a:t>
            </a:r>
            <a:pPr algn="l" indent="0" marL="0">
              <a:lnSpc>
                <a:spcPts val="2100"/>
              </a:lnSpc>
              <a:buNone/>
            </a:pPr>
            <a:r>
              <a:rPr lang="en-US" sz="1300" b="1" dirty="0">
                <a:solidFill>
                  <a:srgbClr val="CFD0D8"/>
                </a:solidFill>
                <a:latin typeface="Roboto" pitchFamily="34" charset="0"/>
                <a:ea typeface="Roboto" pitchFamily="34" charset="-122"/>
                <a:cs typeface="Roboto" pitchFamily="34" charset="-120"/>
              </a:rPr>
              <a:t>__TO</a:t>
            </a:r>
            <a:pPr algn="l" indent="0" marL="0">
              <a:lnSpc>
                <a:spcPts val="2100"/>
              </a:lnSpc>
              <a:buNone/>
            </a:pPr>
            <a:r>
              <a:rPr lang="en-US" sz="1300" dirty="0">
                <a:solidFill>
                  <a:srgbClr val="CFD0D8"/>
                </a:solidFill>
                <a:latin typeface="Roboto" pitchFamily="34" charset="0"/>
                <a:ea typeface="Roboto" pitchFamily="34" charset="-122"/>
                <a:cs typeface="Roboto" pitchFamily="34" charset="-120"/>
              </a:rPr>
              <a:t>) und Versionsinformationen (</a:t>
            </a:r>
            <a:pPr algn="l" indent="0" marL="0">
              <a:lnSpc>
                <a:spcPts val="2100"/>
              </a:lnSpc>
              <a:buNone/>
            </a:pPr>
            <a:r>
              <a:rPr lang="en-US" sz="1300" b="1" dirty="0">
                <a:solidFill>
                  <a:srgbClr val="CFD0D8"/>
                </a:solidFill>
                <a:latin typeface="Roboto" pitchFamily="34" charset="0"/>
                <a:ea typeface="Roboto" pitchFamily="34" charset="-122"/>
                <a:cs typeface="Roboto" pitchFamily="34" charset="-120"/>
              </a:rPr>
              <a:t>__VI</a:t>
            </a:r>
            <a:pPr algn="l" indent="0" marL="0">
              <a:lnSpc>
                <a:spcPts val="2100"/>
              </a:lnSpc>
              <a:buNone/>
            </a:pPr>
            <a:r>
              <a:rPr lang="en-US" sz="1300" dirty="0">
                <a:solidFill>
                  <a:srgbClr val="CFD0D8"/>
                </a:solidFill>
                <a:latin typeface="Roboto" pitchFamily="34" charset="0"/>
                <a:ea typeface="Roboto" pitchFamily="34" charset="-122"/>
                <a:cs typeface="Roboto" pitchFamily="34" charset="-120"/>
              </a:rPr>
              <a:t>) herangezogen.</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2025-12-10T01:09:23Z</dcterms:created>
  <dcterms:modified xsi:type="dcterms:W3CDTF">2025-12-10T01:09:23Z</dcterms:modified>
</cp:coreProperties>
</file>